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2" r:id="rId3"/>
    <p:sldId id="268" r:id="rId4"/>
    <p:sldId id="269" r:id="rId5"/>
    <p:sldId id="267" r:id="rId6"/>
    <p:sldId id="270" r:id="rId7"/>
    <p:sldId id="272" r:id="rId8"/>
    <p:sldId id="273" r:id="rId9"/>
    <p:sldId id="274" r:id="rId10"/>
    <p:sldId id="266" r:id="rId11"/>
    <p:sldId id="275" r:id="rId12"/>
    <p:sldId id="277" r:id="rId13"/>
    <p:sldId id="278" r:id="rId14"/>
    <p:sldId id="279" r:id="rId15"/>
    <p:sldId id="280" r:id="rId16"/>
    <p:sldId id="281" r:id="rId17"/>
    <p:sldId id="283" r:id="rId18"/>
    <p:sldId id="291" r:id="rId19"/>
    <p:sldId id="292" r:id="rId20"/>
    <p:sldId id="282" r:id="rId21"/>
    <p:sldId id="293" r:id="rId22"/>
    <p:sldId id="284" r:id="rId23"/>
    <p:sldId id="286" r:id="rId24"/>
    <p:sldId id="285" r:id="rId25"/>
    <p:sldId id="287" r:id="rId26"/>
    <p:sldId id="288" r:id="rId27"/>
    <p:sldId id="290" r:id="rId28"/>
    <p:sldId id="294" r:id="rId29"/>
    <p:sldId id="257" r:id="rId30"/>
    <p:sldId id="258" r:id="rId31"/>
    <p:sldId id="295" r:id="rId32"/>
    <p:sldId id="296" r:id="rId33"/>
    <p:sldId id="297" r:id="rId34"/>
    <p:sldId id="298" r:id="rId35"/>
    <p:sldId id="299" r:id="rId36"/>
    <p:sldId id="300" r:id="rId37"/>
    <p:sldId id="271" r:id="rId38"/>
    <p:sldId id="289" r:id="rId39"/>
    <p:sldId id="301" r:id="rId40"/>
    <p:sldId id="302" r:id="rId41"/>
    <p:sldId id="303" r:id="rId42"/>
    <p:sldId id="304" r:id="rId43"/>
    <p:sldId id="305" r:id="rId44"/>
    <p:sldId id="276" r:id="rId45"/>
    <p:sldId id="306" r:id="rId46"/>
    <p:sldId id="307" r:id="rId47"/>
    <p:sldId id="308" r:id="rId48"/>
    <p:sldId id="309" r:id="rId49"/>
    <p:sldId id="310" r:id="rId50"/>
    <p:sldId id="311" r:id="rId51"/>
    <p:sldId id="312" r:id="rId52"/>
    <p:sldId id="313" r:id="rId53"/>
    <p:sldId id="314" r:id="rId54"/>
    <p:sldId id="315" r:id="rId55"/>
    <p:sldId id="263"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AE0"/>
    <a:srgbClr val="23A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94541"/>
  </p:normalViewPr>
  <p:slideViewPr>
    <p:cSldViewPr snapToGrid="0">
      <p:cViewPr varScale="1">
        <p:scale>
          <a:sx n="124" d="100"/>
          <a:sy n="124" d="100"/>
        </p:scale>
        <p:origin x="6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5DFCA-F35B-5941-8F14-EBF87A18CA72}" type="doc">
      <dgm:prSet loTypeId="urn:microsoft.com/office/officeart/2005/8/layout/process1" loCatId="" qsTypeId="urn:microsoft.com/office/officeart/2005/8/quickstyle/simple1" qsCatId="simple" csTypeId="urn:microsoft.com/office/officeart/2005/8/colors/accent1_2" csCatId="accent1" phldr="1"/>
      <dgm:spPr/>
    </dgm:pt>
    <dgm:pt modelId="{0AF90A65-8127-3948-AA78-DF5D8BC13148}">
      <dgm:prSet phldrT="[文本]"/>
      <dgm:spPr/>
      <dgm:t>
        <a:bodyPr/>
        <a:lstStyle/>
        <a:p>
          <a:r>
            <a:rPr lang="zh-CN" altLang="en-US" dirty="0"/>
            <a:t>上传视频</a:t>
          </a:r>
        </a:p>
      </dgm:t>
    </dgm:pt>
    <dgm:pt modelId="{382DB933-8908-9047-972F-BBE466F22D45}" type="parTrans" cxnId="{8EFF1850-3218-6041-B54D-C5E83CD5DC52}">
      <dgm:prSet/>
      <dgm:spPr/>
      <dgm:t>
        <a:bodyPr/>
        <a:lstStyle/>
        <a:p>
          <a:endParaRPr lang="zh-CN" altLang="en-US"/>
        </a:p>
      </dgm:t>
    </dgm:pt>
    <dgm:pt modelId="{2654EAE0-E30B-E545-8377-360A0E663EAF}" type="sibTrans" cxnId="{8EFF1850-3218-6041-B54D-C5E83CD5DC52}">
      <dgm:prSet/>
      <dgm:spPr/>
      <dgm:t>
        <a:bodyPr/>
        <a:lstStyle/>
        <a:p>
          <a:endParaRPr lang="zh-CN" altLang="en-US"/>
        </a:p>
      </dgm:t>
    </dgm:pt>
    <dgm:pt modelId="{6489AB6F-033F-4040-BEF5-2449BCC92660}">
      <dgm:prSet phldrT="[文本]"/>
      <dgm:spPr/>
      <dgm:t>
        <a:bodyPr/>
        <a:lstStyle/>
        <a:p>
          <a:r>
            <a:rPr lang="zh-CN" altLang="en-US" dirty="0"/>
            <a:t>选择封面</a:t>
          </a:r>
        </a:p>
      </dgm:t>
    </dgm:pt>
    <dgm:pt modelId="{1B5E368C-AE23-4046-941A-40E444C2AB91}" type="parTrans" cxnId="{A6D21CD1-7958-6348-A713-56BD72D1E83B}">
      <dgm:prSet/>
      <dgm:spPr/>
      <dgm:t>
        <a:bodyPr/>
        <a:lstStyle/>
        <a:p>
          <a:endParaRPr lang="zh-CN" altLang="en-US"/>
        </a:p>
      </dgm:t>
    </dgm:pt>
    <dgm:pt modelId="{F512599B-281C-A744-9744-5003EAE58C92}" type="sibTrans" cxnId="{A6D21CD1-7958-6348-A713-56BD72D1E83B}">
      <dgm:prSet/>
      <dgm:spPr/>
      <dgm:t>
        <a:bodyPr/>
        <a:lstStyle/>
        <a:p>
          <a:endParaRPr lang="zh-CN" altLang="en-US"/>
        </a:p>
      </dgm:t>
    </dgm:pt>
    <dgm:pt modelId="{1F46B998-E968-1149-B1C2-868B68EE9A82}">
      <dgm:prSet phldrT="[文本]"/>
      <dgm:spPr/>
      <dgm:t>
        <a:bodyPr/>
        <a:lstStyle/>
        <a:p>
          <a:r>
            <a:rPr lang="zh-CN" altLang="en-US" dirty="0"/>
            <a:t>填写信息</a:t>
          </a:r>
        </a:p>
      </dgm:t>
    </dgm:pt>
    <dgm:pt modelId="{7851657C-1250-9D44-A4DA-A931DC31ED4D}" type="parTrans" cxnId="{C8E564AC-FF2F-D142-A040-608099588A41}">
      <dgm:prSet/>
      <dgm:spPr/>
      <dgm:t>
        <a:bodyPr/>
        <a:lstStyle/>
        <a:p>
          <a:endParaRPr lang="zh-CN" altLang="en-US"/>
        </a:p>
      </dgm:t>
    </dgm:pt>
    <dgm:pt modelId="{01A5BFD9-8EFA-E64E-B19C-B89BABC4E2D4}" type="sibTrans" cxnId="{C8E564AC-FF2F-D142-A040-608099588A41}">
      <dgm:prSet/>
      <dgm:spPr/>
      <dgm:t>
        <a:bodyPr/>
        <a:lstStyle/>
        <a:p>
          <a:endParaRPr lang="zh-CN" altLang="en-US"/>
        </a:p>
      </dgm:t>
    </dgm:pt>
    <dgm:pt modelId="{3FA0CCB1-4F8F-964A-A7EF-229CF214E539}">
      <dgm:prSet/>
      <dgm:spPr/>
      <dgm:t>
        <a:bodyPr/>
        <a:lstStyle/>
        <a:p>
          <a:r>
            <a:rPr lang="zh-CN" altLang="en-US" dirty="0"/>
            <a:t>提交</a:t>
          </a:r>
        </a:p>
      </dgm:t>
    </dgm:pt>
    <dgm:pt modelId="{0F9ADF01-8D3E-1240-8D3C-B65E9C4FD938}" type="parTrans" cxnId="{19418A8F-2A6F-E546-BAD0-E72D992F5198}">
      <dgm:prSet/>
      <dgm:spPr/>
      <dgm:t>
        <a:bodyPr/>
        <a:lstStyle/>
        <a:p>
          <a:endParaRPr lang="zh-CN" altLang="en-US"/>
        </a:p>
      </dgm:t>
    </dgm:pt>
    <dgm:pt modelId="{704D6285-5D95-9C43-806E-9AE40B7DA9BC}" type="sibTrans" cxnId="{19418A8F-2A6F-E546-BAD0-E72D992F5198}">
      <dgm:prSet/>
      <dgm:spPr/>
      <dgm:t>
        <a:bodyPr/>
        <a:lstStyle/>
        <a:p>
          <a:endParaRPr lang="zh-CN" altLang="en-US"/>
        </a:p>
      </dgm:t>
    </dgm:pt>
    <dgm:pt modelId="{8675D49E-5AC9-8A43-AFB0-79AB5D305585}" type="pres">
      <dgm:prSet presAssocID="{0775DFCA-F35B-5941-8F14-EBF87A18CA72}" presName="Name0" presStyleCnt="0">
        <dgm:presLayoutVars>
          <dgm:dir/>
          <dgm:resizeHandles val="exact"/>
        </dgm:presLayoutVars>
      </dgm:prSet>
      <dgm:spPr/>
    </dgm:pt>
    <dgm:pt modelId="{9F05351D-79C1-254A-A620-80C13B8D26B0}" type="pres">
      <dgm:prSet presAssocID="{0AF90A65-8127-3948-AA78-DF5D8BC13148}" presName="node" presStyleLbl="node1" presStyleIdx="0" presStyleCnt="4">
        <dgm:presLayoutVars>
          <dgm:bulletEnabled val="1"/>
        </dgm:presLayoutVars>
      </dgm:prSet>
      <dgm:spPr/>
    </dgm:pt>
    <dgm:pt modelId="{83677170-26E5-9240-8353-14E2B057DE77}" type="pres">
      <dgm:prSet presAssocID="{2654EAE0-E30B-E545-8377-360A0E663EAF}" presName="sibTrans" presStyleLbl="sibTrans2D1" presStyleIdx="0" presStyleCnt="3"/>
      <dgm:spPr/>
    </dgm:pt>
    <dgm:pt modelId="{33ADA6E4-B1F0-D945-9767-6A2E3B079206}" type="pres">
      <dgm:prSet presAssocID="{2654EAE0-E30B-E545-8377-360A0E663EAF}" presName="connectorText" presStyleLbl="sibTrans2D1" presStyleIdx="0" presStyleCnt="3"/>
      <dgm:spPr/>
    </dgm:pt>
    <dgm:pt modelId="{045C59FF-5B61-9A4E-9546-FAF7606892BE}" type="pres">
      <dgm:prSet presAssocID="{6489AB6F-033F-4040-BEF5-2449BCC92660}" presName="node" presStyleLbl="node1" presStyleIdx="1" presStyleCnt="4" custLinFactNeighborX="1479" custLinFactNeighborY="0">
        <dgm:presLayoutVars>
          <dgm:bulletEnabled val="1"/>
        </dgm:presLayoutVars>
      </dgm:prSet>
      <dgm:spPr/>
    </dgm:pt>
    <dgm:pt modelId="{8A6E0400-DAF3-0B4B-83F4-CF09C18611DB}" type="pres">
      <dgm:prSet presAssocID="{F512599B-281C-A744-9744-5003EAE58C92}" presName="sibTrans" presStyleLbl="sibTrans2D1" presStyleIdx="1" presStyleCnt="3"/>
      <dgm:spPr/>
    </dgm:pt>
    <dgm:pt modelId="{4CFDC619-BB3A-E043-82A3-4BA1B0FDFF18}" type="pres">
      <dgm:prSet presAssocID="{F512599B-281C-A744-9744-5003EAE58C92}" presName="connectorText" presStyleLbl="sibTrans2D1" presStyleIdx="1" presStyleCnt="3"/>
      <dgm:spPr/>
    </dgm:pt>
    <dgm:pt modelId="{B0988FD1-8AE4-764F-8F09-6DFCA6D6141E}" type="pres">
      <dgm:prSet presAssocID="{1F46B998-E968-1149-B1C2-868B68EE9A82}" presName="node" presStyleLbl="node1" presStyleIdx="2" presStyleCnt="4">
        <dgm:presLayoutVars>
          <dgm:bulletEnabled val="1"/>
        </dgm:presLayoutVars>
      </dgm:prSet>
      <dgm:spPr/>
    </dgm:pt>
    <dgm:pt modelId="{90B4F59E-5BDD-784E-9187-4F75CEB334B0}" type="pres">
      <dgm:prSet presAssocID="{01A5BFD9-8EFA-E64E-B19C-B89BABC4E2D4}" presName="sibTrans" presStyleLbl="sibTrans2D1" presStyleIdx="2" presStyleCnt="3"/>
      <dgm:spPr/>
    </dgm:pt>
    <dgm:pt modelId="{D9E99150-B8CC-9245-84B9-856B039E33A4}" type="pres">
      <dgm:prSet presAssocID="{01A5BFD9-8EFA-E64E-B19C-B89BABC4E2D4}" presName="connectorText" presStyleLbl="sibTrans2D1" presStyleIdx="2" presStyleCnt="3"/>
      <dgm:spPr/>
    </dgm:pt>
    <dgm:pt modelId="{C2F41DE7-85ED-6A4A-ADF7-0224C3B3AF9D}" type="pres">
      <dgm:prSet presAssocID="{3FA0CCB1-4F8F-964A-A7EF-229CF214E539}" presName="node" presStyleLbl="node1" presStyleIdx="3" presStyleCnt="4">
        <dgm:presLayoutVars>
          <dgm:bulletEnabled val="1"/>
        </dgm:presLayoutVars>
      </dgm:prSet>
      <dgm:spPr/>
    </dgm:pt>
  </dgm:ptLst>
  <dgm:cxnLst>
    <dgm:cxn modelId="{2F64E81D-F9B8-9941-B40E-3463DDCA2228}" type="presOf" srcId="{F512599B-281C-A744-9744-5003EAE58C92}" destId="{4CFDC619-BB3A-E043-82A3-4BA1B0FDFF18}" srcOrd="1" destOrd="0" presId="urn:microsoft.com/office/officeart/2005/8/layout/process1"/>
    <dgm:cxn modelId="{C6697227-4E95-C643-ADFD-F13AF51BA400}" type="presOf" srcId="{0775DFCA-F35B-5941-8F14-EBF87A18CA72}" destId="{8675D49E-5AC9-8A43-AFB0-79AB5D305585}" srcOrd="0" destOrd="0" presId="urn:microsoft.com/office/officeart/2005/8/layout/process1"/>
    <dgm:cxn modelId="{AB06862F-299E-DE43-A38A-39C3511B348A}" type="presOf" srcId="{01A5BFD9-8EFA-E64E-B19C-B89BABC4E2D4}" destId="{D9E99150-B8CC-9245-84B9-856B039E33A4}" srcOrd="1" destOrd="0" presId="urn:microsoft.com/office/officeart/2005/8/layout/process1"/>
    <dgm:cxn modelId="{B1A81230-4960-5F49-8C10-FABCA2092F5B}" type="presOf" srcId="{2654EAE0-E30B-E545-8377-360A0E663EAF}" destId="{33ADA6E4-B1F0-D945-9767-6A2E3B079206}" srcOrd="1" destOrd="0" presId="urn:microsoft.com/office/officeart/2005/8/layout/process1"/>
    <dgm:cxn modelId="{ABB97E36-2529-1343-8FF6-D064EB4E5B71}" type="presOf" srcId="{01A5BFD9-8EFA-E64E-B19C-B89BABC4E2D4}" destId="{90B4F59E-5BDD-784E-9187-4F75CEB334B0}" srcOrd="0" destOrd="0" presId="urn:microsoft.com/office/officeart/2005/8/layout/process1"/>
    <dgm:cxn modelId="{8EFF1850-3218-6041-B54D-C5E83CD5DC52}" srcId="{0775DFCA-F35B-5941-8F14-EBF87A18CA72}" destId="{0AF90A65-8127-3948-AA78-DF5D8BC13148}" srcOrd="0" destOrd="0" parTransId="{382DB933-8908-9047-972F-BBE466F22D45}" sibTransId="{2654EAE0-E30B-E545-8377-360A0E663EAF}"/>
    <dgm:cxn modelId="{E946306E-F6A3-D942-882D-2C6F5320F857}" type="presOf" srcId="{F512599B-281C-A744-9744-5003EAE58C92}" destId="{8A6E0400-DAF3-0B4B-83F4-CF09C18611DB}" srcOrd="0" destOrd="0" presId="urn:microsoft.com/office/officeart/2005/8/layout/process1"/>
    <dgm:cxn modelId="{FE645572-CB28-884E-AC09-79E95D34E897}" type="presOf" srcId="{1F46B998-E968-1149-B1C2-868B68EE9A82}" destId="{B0988FD1-8AE4-764F-8F09-6DFCA6D6141E}" srcOrd="0" destOrd="0" presId="urn:microsoft.com/office/officeart/2005/8/layout/process1"/>
    <dgm:cxn modelId="{557E1377-356A-AD4E-9ECF-6933DDA572F6}" type="presOf" srcId="{3FA0CCB1-4F8F-964A-A7EF-229CF214E539}" destId="{C2F41DE7-85ED-6A4A-ADF7-0224C3B3AF9D}" srcOrd="0" destOrd="0" presId="urn:microsoft.com/office/officeart/2005/8/layout/process1"/>
    <dgm:cxn modelId="{19418A8F-2A6F-E546-BAD0-E72D992F5198}" srcId="{0775DFCA-F35B-5941-8F14-EBF87A18CA72}" destId="{3FA0CCB1-4F8F-964A-A7EF-229CF214E539}" srcOrd="3" destOrd="0" parTransId="{0F9ADF01-8D3E-1240-8D3C-B65E9C4FD938}" sibTransId="{704D6285-5D95-9C43-806E-9AE40B7DA9BC}"/>
    <dgm:cxn modelId="{7EC9F196-CC05-E940-BAAA-1A7B8B3345F4}" type="presOf" srcId="{0AF90A65-8127-3948-AA78-DF5D8BC13148}" destId="{9F05351D-79C1-254A-A620-80C13B8D26B0}" srcOrd="0" destOrd="0" presId="urn:microsoft.com/office/officeart/2005/8/layout/process1"/>
    <dgm:cxn modelId="{C8E564AC-FF2F-D142-A040-608099588A41}" srcId="{0775DFCA-F35B-5941-8F14-EBF87A18CA72}" destId="{1F46B998-E968-1149-B1C2-868B68EE9A82}" srcOrd="2" destOrd="0" parTransId="{7851657C-1250-9D44-A4DA-A931DC31ED4D}" sibTransId="{01A5BFD9-8EFA-E64E-B19C-B89BABC4E2D4}"/>
    <dgm:cxn modelId="{A6D21CD1-7958-6348-A713-56BD72D1E83B}" srcId="{0775DFCA-F35B-5941-8F14-EBF87A18CA72}" destId="{6489AB6F-033F-4040-BEF5-2449BCC92660}" srcOrd="1" destOrd="0" parTransId="{1B5E368C-AE23-4046-941A-40E444C2AB91}" sibTransId="{F512599B-281C-A744-9744-5003EAE58C92}"/>
    <dgm:cxn modelId="{9B83E7D1-A11E-4444-AF2A-FFC9415224C4}" type="presOf" srcId="{6489AB6F-033F-4040-BEF5-2449BCC92660}" destId="{045C59FF-5B61-9A4E-9546-FAF7606892BE}" srcOrd="0" destOrd="0" presId="urn:microsoft.com/office/officeart/2005/8/layout/process1"/>
    <dgm:cxn modelId="{CCAC84D9-B6D2-AB43-B230-7B82C120A3DC}" type="presOf" srcId="{2654EAE0-E30B-E545-8377-360A0E663EAF}" destId="{83677170-26E5-9240-8353-14E2B057DE77}" srcOrd="0" destOrd="0" presId="urn:microsoft.com/office/officeart/2005/8/layout/process1"/>
    <dgm:cxn modelId="{A8C04322-E306-CA49-96B3-1AC2B8606B39}" type="presParOf" srcId="{8675D49E-5AC9-8A43-AFB0-79AB5D305585}" destId="{9F05351D-79C1-254A-A620-80C13B8D26B0}" srcOrd="0" destOrd="0" presId="urn:microsoft.com/office/officeart/2005/8/layout/process1"/>
    <dgm:cxn modelId="{ED8B9CDE-3B06-AC4B-997F-7B970CCB7106}" type="presParOf" srcId="{8675D49E-5AC9-8A43-AFB0-79AB5D305585}" destId="{83677170-26E5-9240-8353-14E2B057DE77}" srcOrd="1" destOrd="0" presId="urn:microsoft.com/office/officeart/2005/8/layout/process1"/>
    <dgm:cxn modelId="{9B7732C8-1582-A444-91F0-CB75D7731DE3}" type="presParOf" srcId="{83677170-26E5-9240-8353-14E2B057DE77}" destId="{33ADA6E4-B1F0-D945-9767-6A2E3B079206}" srcOrd="0" destOrd="0" presId="urn:microsoft.com/office/officeart/2005/8/layout/process1"/>
    <dgm:cxn modelId="{0D568239-51F3-1044-B0A0-A3C6F4B07318}" type="presParOf" srcId="{8675D49E-5AC9-8A43-AFB0-79AB5D305585}" destId="{045C59FF-5B61-9A4E-9546-FAF7606892BE}" srcOrd="2" destOrd="0" presId="urn:microsoft.com/office/officeart/2005/8/layout/process1"/>
    <dgm:cxn modelId="{A3C5E6AC-01D9-F644-8BA3-2646F29BCD4C}" type="presParOf" srcId="{8675D49E-5AC9-8A43-AFB0-79AB5D305585}" destId="{8A6E0400-DAF3-0B4B-83F4-CF09C18611DB}" srcOrd="3" destOrd="0" presId="urn:microsoft.com/office/officeart/2005/8/layout/process1"/>
    <dgm:cxn modelId="{748711A9-7588-884C-A172-F8428EF24B35}" type="presParOf" srcId="{8A6E0400-DAF3-0B4B-83F4-CF09C18611DB}" destId="{4CFDC619-BB3A-E043-82A3-4BA1B0FDFF18}" srcOrd="0" destOrd="0" presId="urn:microsoft.com/office/officeart/2005/8/layout/process1"/>
    <dgm:cxn modelId="{16F33CE3-EA50-7848-9B46-983474181529}" type="presParOf" srcId="{8675D49E-5AC9-8A43-AFB0-79AB5D305585}" destId="{B0988FD1-8AE4-764F-8F09-6DFCA6D6141E}" srcOrd="4" destOrd="0" presId="urn:microsoft.com/office/officeart/2005/8/layout/process1"/>
    <dgm:cxn modelId="{F27F63D1-C423-B648-9057-B3B64703DC6A}" type="presParOf" srcId="{8675D49E-5AC9-8A43-AFB0-79AB5D305585}" destId="{90B4F59E-5BDD-784E-9187-4F75CEB334B0}" srcOrd="5" destOrd="0" presId="urn:microsoft.com/office/officeart/2005/8/layout/process1"/>
    <dgm:cxn modelId="{36B0E033-DD0B-D945-B8C7-E5A6769A4676}" type="presParOf" srcId="{90B4F59E-5BDD-784E-9187-4F75CEB334B0}" destId="{D9E99150-B8CC-9245-84B9-856B039E33A4}" srcOrd="0" destOrd="0" presId="urn:microsoft.com/office/officeart/2005/8/layout/process1"/>
    <dgm:cxn modelId="{EE7C8D16-0815-9A43-8446-3BEBA3D35C17}" type="presParOf" srcId="{8675D49E-5AC9-8A43-AFB0-79AB5D305585}" destId="{C2F41DE7-85ED-6A4A-ADF7-0224C3B3AF9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5DFCA-F35B-5941-8F14-EBF87A18CA72}" type="doc">
      <dgm:prSet loTypeId="urn:microsoft.com/office/officeart/2005/8/layout/process1" loCatId="" qsTypeId="urn:microsoft.com/office/officeart/2005/8/quickstyle/simple1" qsCatId="simple" csTypeId="urn:microsoft.com/office/officeart/2005/8/colors/accent1_2" csCatId="accent1" phldr="1"/>
      <dgm:spPr/>
    </dgm:pt>
    <dgm:pt modelId="{0AF90A65-8127-3948-AA78-DF5D8BC13148}">
      <dgm:prSet phldrT="[文本]"/>
      <dgm:spPr/>
      <dgm:t>
        <a:bodyPr/>
        <a:lstStyle/>
        <a:p>
          <a:r>
            <a:rPr lang="zh-CN" altLang="en-US" dirty="0"/>
            <a:t>上传视频</a:t>
          </a:r>
        </a:p>
      </dgm:t>
    </dgm:pt>
    <dgm:pt modelId="{382DB933-8908-9047-972F-BBE466F22D45}" type="parTrans" cxnId="{8EFF1850-3218-6041-B54D-C5E83CD5DC52}">
      <dgm:prSet/>
      <dgm:spPr/>
      <dgm:t>
        <a:bodyPr/>
        <a:lstStyle/>
        <a:p>
          <a:endParaRPr lang="zh-CN" altLang="en-US"/>
        </a:p>
      </dgm:t>
    </dgm:pt>
    <dgm:pt modelId="{2654EAE0-E30B-E545-8377-360A0E663EAF}" type="sibTrans" cxnId="{8EFF1850-3218-6041-B54D-C5E83CD5DC52}">
      <dgm:prSet/>
      <dgm:spPr/>
      <dgm:t>
        <a:bodyPr/>
        <a:lstStyle/>
        <a:p>
          <a:endParaRPr lang="zh-CN" altLang="en-US"/>
        </a:p>
      </dgm:t>
    </dgm:pt>
    <dgm:pt modelId="{6489AB6F-033F-4040-BEF5-2449BCC92660}">
      <dgm:prSet phldrT="[文本]"/>
      <dgm:spPr>
        <a:solidFill>
          <a:srgbClr val="FF0000"/>
        </a:solidFill>
      </dgm:spPr>
      <dgm:t>
        <a:bodyPr/>
        <a:lstStyle/>
        <a:p>
          <a:r>
            <a:rPr lang="zh-CN" altLang="en-US" dirty="0"/>
            <a:t>选择封面</a:t>
          </a:r>
        </a:p>
      </dgm:t>
    </dgm:pt>
    <dgm:pt modelId="{1B5E368C-AE23-4046-941A-40E444C2AB91}" type="parTrans" cxnId="{A6D21CD1-7958-6348-A713-56BD72D1E83B}">
      <dgm:prSet/>
      <dgm:spPr/>
      <dgm:t>
        <a:bodyPr/>
        <a:lstStyle/>
        <a:p>
          <a:endParaRPr lang="zh-CN" altLang="en-US"/>
        </a:p>
      </dgm:t>
    </dgm:pt>
    <dgm:pt modelId="{F512599B-281C-A744-9744-5003EAE58C92}" type="sibTrans" cxnId="{A6D21CD1-7958-6348-A713-56BD72D1E83B}">
      <dgm:prSet/>
      <dgm:spPr/>
      <dgm:t>
        <a:bodyPr/>
        <a:lstStyle/>
        <a:p>
          <a:endParaRPr lang="zh-CN" altLang="en-US"/>
        </a:p>
      </dgm:t>
    </dgm:pt>
    <dgm:pt modelId="{1F46B998-E968-1149-B1C2-868B68EE9A82}">
      <dgm:prSet phldrT="[文本]"/>
      <dgm:spPr/>
      <dgm:t>
        <a:bodyPr/>
        <a:lstStyle/>
        <a:p>
          <a:r>
            <a:rPr lang="zh-CN" altLang="en-US" dirty="0"/>
            <a:t>填写信息</a:t>
          </a:r>
        </a:p>
      </dgm:t>
    </dgm:pt>
    <dgm:pt modelId="{7851657C-1250-9D44-A4DA-A931DC31ED4D}" type="parTrans" cxnId="{C8E564AC-FF2F-D142-A040-608099588A41}">
      <dgm:prSet/>
      <dgm:spPr/>
      <dgm:t>
        <a:bodyPr/>
        <a:lstStyle/>
        <a:p>
          <a:endParaRPr lang="zh-CN" altLang="en-US"/>
        </a:p>
      </dgm:t>
    </dgm:pt>
    <dgm:pt modelId="{01A5BFD9-8EFA-E64E-B19C-B89BABC4E2D4}" type="sibTrans" cxnId="{C8E564AC-FF2F-D142-A040-608099588A41}">
      <dgm:prSet/>
      <dgm:spPr/>
      <dgm:t>
        <a:bodyPr/>
        <a:lstStyle/>
        <a:p>
          <a:endParaRPr lang="zh-CN" altLang="en-US"/>
        </a:p>
      </dgm:t>
    </dgm:pt>
    <dgm:pt modelId="{3FA0CCB1-4F8F-964A-A7EF-229CF214E539}">
      <dgm:prSet/>
      <dgm:spPr/>
      <dgm:t>
        <a:bodyPr/>
        <a:lstStyle/>
        <a:p>
          <a:r>
            <a:rPr lang="zh-CN" altLang="en-US" dirty="0"/>
            <a:t>提交</a:t>
          </a:r>
        </a:p>
      </dgm:t>
    </dgm:pt>
    <dgm:pt modelId="{0F9ADF01-8D3E-1240-8D3C-B65E9C4FD938}" type="parTrans" cxnId="{19418A8F-2A6F-E546-BAD0-E72D992F5198}">
      <dgm:prSet/>
      <dgm:spPr/>
      <dgm:t>
        <a:bodyPr/>
        <a:lstStyle/>
        <a:p>
          <a:endParaRPr lang="zh-CN" altLang="en-US"/>
        </a:p>
      </dgm:t>
    </dgm:pt>
    <dgm:pt modelId="{704D6285-5D95-9C43-806E-9AE40B7DA9BC}" type="sibTrans" cxnId="{19418A8F-2A6F-E546-BAD0-E72D992F5198}">
      <dgm:prSet/>
      <dgm:spPr/>
      <dgm:t>
        <a:bodyPr/>
        <a:lstStyle/>
        <a:p>
          <a:endParaRPr lang="zh-CN" altLang="en-US"/>
        </a:p>
      </dgm:t>
    </dgm:pt>
    <dgm:pt modelId="{8675D49E-5AC9-8A43-AFB0-79AB5D305585}" type="pres">
      <dgm:prSet presAssocID="{0775DFCA-F35B-5941-8F14-EBF87A18CA72}" presName="Name0" presStyleCnt="0">
        <dgm:presLayoutVars>
          <dgm:dir/>
          <dgm:resizeHandles val="exact"/>
        </dgm:presLayoutVars>
      </dgm:prSet>
      <dgm:spPr/>
    </dgm:pt>
    <dgm:pt modelId="{9F05351D-79C1-254A-A620-80C13B8D26B0}" type="pres">
      <dgm:prSet presAssocID="{0AF90A65-8127-3948-AA78-DF5D8BC13148}" presName="node" presStyleLbl="node1" presStyleIdx="0" presStyleCnt="4">
        <dgm:presLayoutVars>
          <dgm:bulletEnabled val="1"/>
        </dgm:presLayoutVars>
      </dgm:prSet>
      <dgm:spPr/>
    </dgm:pt>
    <dgm:pt modelId="{83677170-26E5-9240-8353-14E2B057DE77}" type="pres">
      <dgm:prSet presAssocID="{2654EAE0-E30B-E545-8377-360A0E663EAF}" presName="sibTrans" presStyleLbl="sibTrans2D1" presStyleIdx="0" presStyleCnt="3"/>
      <dgm:spPr/>
    </dgm:pt>
    <dgm:pt modelId="{33ADA6E4-B1F0-D945-9767-6A2E3B079206}" type="pres">
      <dgm:prSet presAssocID="{2654EAE0-E30B-E545-8377-360A0E663EAF}" presName="connectorText" presStyleLbl="sibTrans2D1" presStyleIdx="0" presStyleCnt="3"/>
      <dgm:spPr/>
    </dgm:pt>
    <dgm:pt modelId="{045C59FF-5B61-9A4E-9546-FAF7606892BE}" type="pres">
      <dgm:prSet presAssocID="{6489AB6F-033F-4040-BEF5-2449BCC92660}" presName="node" presStyleLbl="node1" presStyleIdx="1" presStyleCnt="4" custLinFactNeighborX="1479" custLinFactNeighborY="0">
        <dgm:presLayoutVars>
          <dgm:bulletEnabled val="1"/>
        </dgm:presLayoutVars>
      </dgm:prSet>
      <dgm:spPr/>
    </dgm:pt>
    <dgm:pt modelId="{8A6E0400-DAF3-0B4B-83F4-CF09C18611DB}" type="pres">
      <dgm:prSet presAssocID="{F512599B-281C-A744-9744-5003EAE58C92}" presName="sibTrans" presStyleLbl="sibTrans2D1" presStyleIdx="1" presStyleCnt="3"/>
      <dgm:spPr/>
    </dgm:pt>
    <dgm:pt modelId="{4CFDC619-BB3A-E043-82A3-4BA1B0FDFF18}" type="pres">
      <dgm:prSet presAssocID="{F512599B-281C-A744-9744-5003EAE58C92}" presName="connectorText" presStyleLbl="sibTrans2D1" presStyleIdx="1" presStyleCnt="3"/>
      <dgm:spPr/>
    </dgm:pt>
    <dgm:pt modelId="{B0988FD1-8AE4-764F-8F09-6DFCA6D6141E}" type="pres">
      <dgm:prSet presAssocID="{1F46B998-E968-1149-B1C2-868B68EE9A82}" presName="node" presStyleLbl="node1" presStyleIdx="2" presStyleCnt="4">
        <dgm:presLayoutVars>
          <dgm:bulletEnabled val="1"/>
        </dgm:presLayoutVars>
      </dgm:prSet>
      <dgm:spPr/>
    </dgm:pt>
    <dgm:pt modelId="{90B4F59E-5BDD-784E-9187-4F75CEB334B0}" type="pres">
      <dgm:prSet presAssocID="{01A5BFD9-8EFA-E64E-B19C-B89BABC4E2D4}" presName="sibTrans" presStyleLbl="sibTrans2D1" presStyleIdx="2" presStyleCnt="3"/>
      <dgm:spPr/>
    </dgm:pt>
    <dgm:pt modelId="{D9E99150-B8CC-9245-84B9-856B039E33A4}" type="pres">
      <dgm:prSet presAssocID="{01A5BFD9-8EFA-E64E-B19C-B89BABC4E2D4}" presName="connectorText" presStyleLbl="sibTrans2D1" presStyleIdx="2" presStyleCnt="3"/>
      <dgm:spPr/>
    </dgm:pt>
    <dgm:pt modelId="{C2F41DE7-85ED-6A4A-ADF7-0224C3B3AF9D}" type="pres">
      <dgm:prSet presAssocID="{3FA0CCB1-4F8F-964A-A7EF-229CF214E539}" presName="node" presStyleLbl="node1" presStyleIdx="3" presStyleCnt="4">
        <dgm:presLayoutVars>
          <dgm:bulletEnabled val="1"/>
        </dgm:presLayoutVars>
      </dgm:prSet>
      <dgm:spPr/>
    </dgm:pt>
  </dgm:ptLst>
  <dgm:cxnLst>
    <dgm:cxn modelId="{2F64E81D-F9B8-9941-B40E-3463DDCA2228}" type="presOf" srcId="{F512599B-281C-A744-9744-5003EAE58C92}" destId="{4CFDC619-BB3A-E043-82A3-4BA1B0FDFF18}" srcOrd="1" destOrd="0" presId="urn:microsoft.com/office/officeart/2005/8/layout/process1"/>
    <dgm:cxn modelId="{C6697227-4E95-C643-ADFD-F13AF51BA400}" type="presOf" srcId="{0775DFCA-F35B-5941-8F14-EBF87A18CA72}" destId="{8675D49E-5AC9-8A43-AFB0-79AB5D305585}" srcOrd="0" destOrd="0" presId="urn:microsoft.com/office/officeart/2005/8/layout/process1"/>
    <dgm:cxn modelId="{AB06862F-299E-DE43-A38A-39C3511B348A}" type="presOf" srcId="{01A5BFD9-8EFA-E64E-B19C-B89BABC4E2D4}" destId="{D9E99150-B8CC-9245-84B9-856B039E33A4}" srcOrd="1" destOrd="0" presId="urn:microsoft.com/office/officeart/2005/8/layout/process1"/>
    <dgm:cxn modelId="{B1A81230-4960-5F49-8C10-FABCA2092F5B}" type="presOf" srcId="{2654EAE0-E30B-E545-8377-360A0E663EAF}" destId="{33ADA6E4-B1F0-D945-9767-6A2E3B079206}" srcOrd="1" destOrd="0" presId="urn:microsoft.com/office/officeart/2005/8/layout/process1"/>
    <dgm:cxn modelId="{ABB97E36-2529-1343-8FF6-D064EB4E5B71}" type="presOf" srcId="{01A5BFD9-8EFA-E64E-B19C-B89BABC4E2D4}" destId="{90B4F59E-5BDD-784E-9187-4F75CEB334B0}" srcOrd="0" destOrd="0" presId="urn:microsoft.com/office/officeart/2005/8/layout/process1"/>
    <dgm:cxn modelId="{8EFF1850-3218-6041-B54D-C5E83CD5DC52}" srcId="{0775DFCA-F35B-5941-8F14-EBF87A18CA72}" destId="{0AF90A65-8127-3948-AA78-DF5D8BC13148}" srcOrd="0" destOrd="0" parTransId="{382DB933-8908-9047-972F-BBE466F22D45}" sibTransId="{2654EAE0-E30B-E545-8377-360A0E663EAF}"/>
    <dgm:cxn modelId="{E946306E-F6A3-D942-882D-2C6F5320F857}" type="presOf" srcId="{F512599B-281C-A744-9744-5003EAE58C92}" destId="{8A6E0400-DAF3-0B4B-83F4-CF09C18611DB}" srcOrd="0" destOrd="0" presId="urn:microsoft.com/office/officeart/2005/8/layout/process1"/>
    <dgm:cxn modelId="{FE645572-CB28-884E-AC09-79E95D34E897}" type="presOf" srcId="{1F46B998-E968-1149-B1C2-868B68EE9A82}" destId="{B0988FD1-8AE4-764F-8F09-6DFCA6D6141E}" srcOrd="0" destOrd="0" presId="urn:microsoft.com/office/officeart/2005/8/layout/process1"/>
    <dgm:cxn modelId="{557E1377-356A-AD4E-9ECF-6933DDA572F6}" type="presOf" srcId="{3FA0CCB1-4F8F-964A-A7EF-229CF214E539}" destId="{C2F41DE7-85ED-6A4A-ADF7-0224C3B3AF9D}" srcOrd="0" destOrd="0" presId="urn:microsoft.com/office/officeart/2005/8/layout/process1"/>
    <dgm:cxn modelId="{19418A8F-2A6F-E546-BAD0-E72D992F5198}" srcId="{0775DFCA-F35B-5941-8F14-EBF87A18CA72}" destId="{3FA0CCB1-4F8F-964A-A7EF-229CF214E539}" srcOrd="3" destOrd="0" parTransId="{0F9ADF01-8D3E-1240-8D3C-B65E9C4FD938}" sibTransId="{704D6285-5D95-9C43-806E-9AE40B7DA9BC}"/>
    <dgm:cxn modelId="{7EC9F196-CC05-E940-BAAA-1A7B8B3345F4}" type="presOf" srcId="{0AF90A65-8127-3948-AA78-DF5D8BC13148}" destId="{9F05351D-79C1-254A-A620-80C13B8D26B0}" srcOrd="0" destOrd="0" presId="urn:microsoft.com/office/officeart/2005/8/layout/process1"/>
    <dgm:cxn modelId="{C8E564AC-FF2F-D142-A040-608099588A41}" srcId="{0775DFCA-F35B-5941-8F14-EBF87A18CA72}" destId="{1F46B998-E968-1149-B1C2-868B68EE9A82}" srcOrd="2" destOrd="0" parTransId="{7851657C-1250-9D44-A4DA-A931DC31ED4D}" sibTransId="{01A5BFD9-8EFA-E64E-B19C-B89BABC4E2D4}"/>
    <dgm:cxn modelId="{A6D21CD1-7958-6348-A713-56BD72D1E83B}" srcId="{0775DFCA-F35B-5941-8F14-EBF87A18CA72}" destId="{6489AB6F-033F-4040-BEF5-2449BCC92660}" srcOrd="1" destOrd="0" parTransId="{1B5E368C-AE23-4046-941A-40E444C2AB91}" sibTransId="{F512599B-281C-A744-9744-5003EAE58C92}"/>
    <dgm:cxn modelId="{9B83E7D1-A11E-4444-AF2A-FFC9415224C4}" type="presOf" srcId="{6489AB6F-033F-4040-BEF5-2449BCC92660}" destId="{045C59FF-5B61-9A4E-9546-FAF7606892BE}" srcOrd="0" destOrd="0" presId="urn:microsoft.com/office/officeart/2005/8/layout/process1"/>
    <dgm:cxn modelId="{CCAC84D9-B6D2-AB43-B230-7B82C120A3DC}" type="presOf" srcId="{2654EAE0-E30B-E545-8377-360A0E663EAF}" destId="{83677170-26E5-9240-8353-14E2B057DE77}" srcOrd="0" destOrd="0" presId="urn:microsoft.com/office/officeart/2005/8/layout/process1"/>
    <dgm:cxn modelId="{A8C04322-E306-CA49-96B3-1AC2B8606B39}" type="presParOf" srcId="{8675D49E-5AC9-8A43-AFB0-79AB5D305585}" destId="{9F05351D-79C1-254A-A620-80C13B8D26B0}" srcOrd="0" destOrd="0" presId="urn:microsoft.com/office/officeart/2005/8/layout/process1"/>
    <dgm:cxn modelId="{ED8B9CDE-3B06-AC4B-997F-7B970CCB7106}" type="presParOf" srcId="{8675D49E-5AC9-8A43-AFB0-79AB5D305585}" destId="{83677170-26E5-9240-8353-14E2B057DE77}" srcOrd="1" destOrd="0" presId="urn:microsoft.com/office/officeart/2005/8/layout/process1"/>
    <dgm:cxn modelId="{9B7732C8-1582-A444-91F0-CB75D7731DE3}" type="presParOf" srcId="{83677170-26E5-9240-8353-14E2B057DE77}" destId="{33ADA6E4-B1F0-D945-9767-6A2E3B079206}" srcOrd="0" destOrd="0" presId="urn:microsoft.com/office/officeart/2005/8/layout/process1"/>
    <dgm:cxn modelId="{0D568239-51F3-1044-B0A0-A3C6F4B07318}" type="presParOf" srcId="{8675D49E-5AC9-8A43-AFB0-79AB5D305585}" destId="{045C59FF-5B61-9A4E-9546-FAF7606892BE}" srcOrd="2" destOrd="0" presId="urn:microsoft.com/office/officeart/2005/8/layout/process1"/>
    <dgm:cxn modelId="{A3C5E6AC-01D9-F644-8BA3-2646F29BCD4C}" type="presParOf" srcId="{8675D49E-5AC9-8A43-AFB0-79AB5D305585}" destId="{8A6E0400-DAF3-0B4B-83F4-CF09C18611DB}" srcOrd="3" destOrd="0" presId="urn:microsoft.com/office/officeart/2005/8/layout/process1"/>
    <dgm:cxn modelId="{748711A9-7588-884C-A172-F8428EF24B35}" type="presParOf" srcId="{8A6E0400-DAF3-0B4B-83F4-CF09C18611DB}" destId="{4CFDC619-BB3A-E043-82A3-4BA1B0FDFF18}" srcOrd="0" destOrd="0" presId="urn:microsoft.com/office/officeart/2005/8/layout/process1"/>
    <dgm:cxn modelId="{16F33CE3-EA50-7848-9B46-983474181529}" type="presParOf" srcId="{8675D49E-5AC9-8A43-AFB0-79AB5D305585}" destId="{B0988FD1-8AE4-764F-8F09-6DFCA6D6141E}" srcOrd="4" destOrd="0" presId="urn:microsoft.com/office/officeart/2005/8/layout/process1"/>
    <dgm:cxn modelId="{F27F63D1-C423-B648-9057-B3B64703DC6A}" type="presParOf" srcId="{8675D49E-5AC9-8A43-AFB0-79AB5D305585}" destId="{90B4F59E-5BDD-784E-9187-4F75CEB334B0}" srcOrd="5" destOrd="0" presId="urn:microsoft.com/office/officeart/2005/8/layout/process1"/>
    <dgm:cxn modelId="{36B0E033-DD0B-D945-B8C7-E5A6769A4676}" type="presParOf" srcId="{90B4F59E-5BDD-784E-9187-4F75CEB334B0}" destId="{D9E99150-B8CC-9245-84B9-856B039E33A4}" srcOrd="0" destOrd="0" presId="urn:microsoft.com/office/officeart/2005/8/layout/process1"/>
    <dgm:cxn modelId="{EE7C8D16-0815-9A43-8446-3BEBA3D35C17}" type="presParOf" srcId="{8675D49E-5AC9-8A43-AFB0-79AB5D305585}" destId="{C2F41DE7-85ED-6A4A-ADF7-0224C3B3AF9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1D0B81-DB90-7A4F-8CF9-5F5FD79C423D}"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zh-CN" altLang="en-US"/>
        </a:p>
      </dgm:t>
    </dgm:pt>
    <dgm:pt modelId="{4585D6AD-34AF-4E42-81F5-9D5AD6A3778C}">
      <dgm:prSet phldrT="[文本]"/>
      <dgm:spPr/>
      <dgm:t>
        <a:bodyPr/>
        <a:lstStyle/>
        <a:p>
          <a:r>
            <a:rPr lang="zh-CN" altLang="en-US" dirty="0"/>
            <a:t>前端</a:t>
          </a:r>
        </a:p>
      </dgm:t>
    </dgm:pt>
    <dgm:pt modelId="{AD4EFEA2-CB8D-714D-B171-55C32A9212F3}" type="parTrans" cxnId="{FBE529A6-B9C8-D84D-9FA6-62F014CC0EB1}">
      <dgm:prSet/>
      <dgm:spPr/>
      <dgm:t>
        <a:bodyPr/>
        <a:lstStyle/>
        <a:p>
          <a:endParaRPr lang="zh-CN" altLang="en-US"/>
        </a:p>
      </dgm:t>
    </dgm:pt>
    <dgm:pt modelId="{7CD85F8D-144E-2641-8EFB-82E9902EA869}" type="sibTrans" cxnId="{FBE529A6-B9C8-D84D-9FA6-62F014CC0EB1}">
      <dgm:prSet/>
      <dgm:spPr/>
      <dgm:t>
        <a:bodyPr/>
        <a:lstStyle/>
        <a:p>
          <a:endParaRPr lang="zh-CN" altLang="en-US"/>
        </a:p>
      </dgm:t>
    </dgm:pt>
    <dgm:pt modelId="{E729323C-5265-F346-BA67-26795D20E7C7}">
      <dgm:prSet phldrT="[文本]"/>
      <dgm:spPr/>
      <dgm:t>
        <a:bodyPr/>
        <a:lstStyle/>
        <a:p>
          <a:r>
            <a:rPr lang="zh-CN" altLang="en-US" dirty="0"/>
            <a:t>还原服务端帧截取逻辑</a:t>
          </a:r>
        </a:p>
      </dgm:t>
    </dgm:pt>
    <dgm:pt modelId="{B9A063C0-C2C0-AC4B-B93E-D7C9E5BF6E63}" type="parTrans" cxnId="{B513B15D-2825-6540-BA90-9BE10ED33FBC}">
      <dgm:prSet/>
      <dgm:spPr/>
      <dgm:t>
        <a:bodyPr/>
        <a:lstStyle/>
        <a:p>
          <a:endParaRPr lang="zh-CN" altLang="en-US"/>
        </a:p>
      </dgm:t>
    </dgm:pt>
    <dgm:pt modelId="{B4DB2997-4D8A-5D42-AF19-ABD60D6B3B3A}" type="sibTrans" cxnId="{B513B15D-2825-6540-BA90-9BE10ED33FBC}">
      <dgm:prSet/>
      <dgm:spPr/>
      <dgm:t>
        <a:bodyPr/>
        <a:lstStyle/>
        <a:p>
          <a:endParaRPr lang="zh-CN" altLang="en-US"/>
        </a:p>
      </dgm:t>
    </dgm:pt>
    <dgm:pt modelId="{1FA301AA-155C-9B42-9C72-3048136AFCAE}">
      <dgm:prSet phldrT="[文本]"/>
      <dgm:spPr/>
      <dgm:t>
        <a:bodyPr/>
        <a:lstStyle/>
        <a:p>
          <a:r>
            <a:rPr lang="en-US" altLang="zh-CN" dirty="0"/>
            <a:t>C</a:t>
          </a:r>
          <a:r>
            <a:rPr lang="zh-CN" altLang="en-US" dirty="0"/>
            <a:t>处理逻辑调研</a:t>
          </a:r>
        </a:p>
      </dgm:t>
    </dgm:pt>
    <dgm:pt modelId="{C7F8CFD7-B9E7-614A-9457-528389306942}" type="parTrans" cxnId="{8DF176B6-F5C2-CA4E-ADDC-43890A069BDB}">
      <dgm:prSet/>
      <dgm:spPr/>
      <dgm:t>
        <a:bodyPr/>
        <a:lstStyle/>
        <a:p>
          <a:endParaRPr lang="zh-CN" altLang="en-US"/>
        </a:p>
      </dgm:t>
    </dgm:pt>
    <dgm:pt modelId="{D5FCCAC8-6DA0-1B46-B85A-8201BB442745}" type="sibTrans" cxnId="{8DF176B6-F5C2-CA4E-ADDC-43890A069BDB}">
      <dgm:prSet/>
      <dgm:spPr/>
      <dgm:t>
        <a:bodyPr/>
        <a:lstStyle/>
        <a:p>
          <a:endParaRPr lang="zh-CN" altLang="en-US"/>
        </a:p>
      </dgm:t>
    </dgm:pt>
    <dgm:pt modelId="{FE301034-2614-514A-8D0B-31C19F61B3C9}">
      <dgm:prSet phldrT="[文本]"/>
      <dgm:spPr/>
      <dgm:t>
        <a:bodyPr/>
        <a:lstStyle/>
        <a:p>
          <a:r>
            <a:rPr lang="en-US" altLang="zh-CN" dirty="0"/>
            <a:t>Demo</a:t>
          </a:r>
          <a:r>
            <a:rPr lang="zh-CN" altLang="en-US" dirty="0"/>
            <a:t>汇总</a:t>
          </a:r>
        </a:p>
      </dgm:t>
    </dgm:pt>
    <dgm:pt modelId="{364419CD-2837-D24F-9B69-F3DDBD768333}" type="parTrans" cxnId="{C03D9602-6403-FE45-8D05-C46F494302F9}">
      <dgm:prSet/>
      <dgm:spPr/>
      <dgm:t>
        <a:bodyPr/>
        <a:lstStyle/>
        <a:p>
          <a:endParaRPr lang="zh-CN" altLang="en-US"/>
        </a:p>
      </dgm:t>
    </dgm:pt>
    <dgm:pt modelId="{70C3CC51-F2ED-F144-9019-016EEA796AA1}" type="sibTrans" cxnId="{C03D9602-6403-FE45-8D05-C46F494302F9}">
      <dgm:prSet/>
      <dgm:spPr/>
      <dgm:t>
        <a:bodyPr/>
        <a:lstStyle/>
        <a:p>
          <a:endParaRPr lang="zh-CN" altLang="en-US"/>
        </a:p>
      </dgm:t>
    </dgm:pt>
    <dgm:pt modelId="{E65A435A-BD56-3543-946A-60486883D86B}">
      <dgm:prSet phldrT="[文本]"/>
      <dgm:spPr/>
      <dgm:t>
        <a:bodyPr/>
        <a:lstStyle/>
        <a:p>
          <a:r>
            <a:rPr lang="en-US" altLang="zh-CN" dirty="0"/>
            <a:t>AI</a:t>
          </a:r>
          <a:endParaRPr lang="zh-CN" altLang="en-US" dirty="0"/>
        </a:p>
      </dgm:t>
    </dgm:pt>
    <dgm:pt modelId="{C9E10FD7-E900-B14F-9303-BAC1E2E43546}" type="parTrans" cxnId="{7FAA3EAB-D84F-6841-8DF1-29DA53C080F8}">
      <dgm:prSet/>
      <dgm:spPr/>
      <dgm:t>
        <a:bodyPr/>
        <a:lstStyle/>
        <a:p>
          <a:endParaRPr lang="zh-CN" altLang="en-US"/>
        </a:p>
      </dgm:t>
    </dgm:pt>
    <dgm:pt modelId="{20019852-D9A7-DD4D-A277-4CCA6490D301}" type="sibTrans" cxnId="{7FAA3EAB-D84F-6841-8DF1-29DA53C080F8}">
      <dgm:prSet/>
      <dgm:spPr/>
      <dgm:t>
        <a:bodyPr/>
        <a:lstStyle/>
        <a:p>
          <a:endParaRPr lang="zh-CN" altLang="en-US"/>
        </a:p>
      </dgm:t>
    </dgm:pt>
    <dgm:pt modelId="{FDFF0D10-4932-344E-9CB5-F02411D9B007}">
      <dgm:prSet phldrT="[文本]"/>
      <dgm:spPr/>
      <dgm:t>
        <a:bodyPr/>
        <a:lstStyle/>
        <a:p>
          <a:r>
            <a:rPr lang="zh-CN" altLang="en-US" dirty="0"/>
            <a:t>模型转移</a:t>
          </a:r>
        </a:p>
      </dgm:t>
    </dgm:pt>
    <dgm:pt modelId="{2AFF9901-C5ED-7843-A971-44B2819D297A}" type="parTrans" cxnId="{9A1D068C-C85E-0341-9760-D6F6DFFE8C59}">
      <dgm:prSet/>
      <dgm:spPr/>
      <dgm:t>
        <a:bodyPr/>
        <a:lstStyle/>
        <a:p>
          <a:endParaRPr lang="zh-CN" altLang="en-US"/>
        </a:p>
      </dgm:t>
    </dgm:pt>
    <dgm:pt modelId="{AAC056E6-A84E-5A4B-854A-DAFEB7923A70}" type="sibTrans" cxnId="{9A1D068C-C85E-0341-9760-D6F6DFFE8C59}">
      <dgm:prSet/>
      <dgm:spPr/>
      <dgm:t>
        <a:bodyPr/>
        <a:lstStyle/>
        <a:p>
          <a:endParaRPr lang="zh-CN" altLang="en-US"/>
        </a:p>
      </dgm:t>
    </dgm:pt>
    <dgm:pt modelId="{033D805D-3A4B-7C48-B696-836A04964A10}">
      <dgm:prSet phldrT="[文本]"/>
      <dgm:spPr/>
      <dgm:t>
        <a:bodyPr/>
        <a:lstStyle/>
        <a:p>
          <a:r>
            <a:rPr lang="en-US" altLang="zh-CN" dirty="0" err="1"/>
            <a:t>tensorflow.js</a:t>
          </a:r>
          <a:endParaRPr lang="zh-CN" altLang="en-US" dirty="0"/>
        </a:p>
      </dgm:t>
    </dgm:pt>
    <dgm:pt modelId="{ECD53B6E-5B38-C34A-BF6B-6A2060AB2068}" type="parTrans" cxnId="{5EC8B449-477D-DB47-B3CF-3B42A41D4911}">
      <dgm:prSet/>
      <dgm:spPr/>
      <dgm:t>
        <a:bodyPr/>
        <a:lstStyle/>
        <a:p>
          <a:endParaRPr lang="zh-CN" altLang="en-US"/>
        </a:p>
      </dgm:t>
    </dgm:pt>
    <dgm:pt modelId="{B3CBC222-2F22-BD42-A208-3970C9BC466F}" type="sibTrans" cxnId="{5EC8B449-477D-DB47-B3CF-3B42A41D4911}">
      <dgm:prSet/>
      <dgm:spPr/>
      <dgm:t>
        <a:bodyPr/>
        <a:lstStyle/>
        <a:p>
          <a:endParaRPr lang="zh-CN" altLang="en-US"/>
        </a:p>
      </dgm:t>
    </dgm:pt>
    <dgm:pt modelId="{783F772C-ACCF-3042-9AB6-B5A83CAC6D86}">
      <dgm:prSet phldrT="[文本]"/>
      <dgm:spPr/>
      <dgm:t>
        <a:bodyPr/>
        <a:lstStyle/>
        <a:p>
          <a:r>
            <a:rPr lang="zh-CN" altLang="en-US" dirty="0"/>
            <a:t>打分结果校验</a:t>
          </a:r>
        </a:p>
      </dgm:t>
    </dgm:pt>
    <dgm:pt modelId="{57AAD06A-9D9A-0F48-913F-ACE869208D36}" type="parTrans" cxnId="{9CBA2CB3-24D2-134E-B261-702663000332}">
      <dgm:prSet/>
      <dgm:spPr/>
      <dgm:t>
        <a:bodyPr/>
        <a:lstStyle/>
        <a:p>
          <a:endParaRPr lang="zh-CN" altLang="en-US"/>
        </a:p>
      </dgm:t>
    </dgm:pt>
    <dgm:pt modelId="{6B5C1E4F-ABA5-3348-A8A9-5AC459944E7C}" type="sibTrans" cxnId="{9CBA2CB3-24D2-134E-B261-702663000332}">
      <dgm:prSet/>
      <dgm:spPr/>
      <dgm:t>
        <a:bodyPr/>
        <a:lstStyle/>
        <a:p>
          <a:endParaRPr lang="zh-CN" altLang="en-US"/>
        </a:p>
      </dgm:t>
    </dgm:pt>
    <dgm:pt modelId="{8D8A2DB0-35D4-BC4B-86E1-BFC66B4B14BF}" type="pres">
      <dgm:prSet presAssocID="{071D0B81-DB90-7A4F-8CF9-5F5FD79C423D}" presName="layout" presStyleCnt="0">
        <dgm:presLayoutVars>
          <dgm:chMax/>
          <dgm:chPref/>
          <dgm:dir/>
          <dgm:resizeHandles/>
        </dgm:presLayoutVars>
      </dgm:prSet>
      <dgm:spPr/>
    </dgm:pt>
    <dgm:pt modelId="{825F39B8-324A-0642-AE32-FD87CA482087}" type="pres">
      <dgm:prSet presAssocID="{4585D6AD-34AF-4E42-81F5-9D5AD6A3778C}" presName="root" presStyleCnt="0">
        <dgm:presLayoutVars>
          <dgm:chMax/>
          <dgm:chPref/>
        </dgm:presLayoutVars>
      </dgm:prSet>
      <dgm:spPr/>
    </dgm:pt>
    <dgm:pt modelId="{AB4F78CF-4E28-394C-A193-738526C06C25}" type="pres">
      <dgm:prSet presAssocID="{4585D6AD-34AF-4E42-81F5-9D5AD6A3778C}" presName="rootComposite" presStyleCnt="0">
        <dgm:presLayoutVars/>
      </dgm:prSet>
      <dgm:spPr/>
    </dgm:pt>
    <dgm:pt modelId="{62D0FB51-834C-A849-B0E1-D2C70D706C89}" type="pres">
      <dgm:prSet presAssocID="{4585D6AD-34AF-4E42-81F5-9D5AD6A3778C}" presName="ParentAccent" presStyleLbl="alignNode1" presStyleIdx="0" presStyleCnt="2"/>
      <dgm:spPr/>
    </dgm:pt>
    <dgm:pt modelId="{7E75D5BB-F2C8-7F40-A968-99907FCCBC81}" type="pres">
      <dgm:prSet presAssocID="{4585D6AD-34AF-4E42-81F5-9D5AD6A3778C}" presName="ParentSmallAccent" presStyleLbl="fgAcc1" presStyleIdx="0" presStyleCnt="2"/>
      <dgm:spPr/>
    </dgm:pt>
    <dgm:pt modelId="{4646439F-A5AC-0C46-9B9D-51ADD8D0F209}" type="pres">
      <dgm:prSet presAssocID="{4585D6AD-34AF-4E42-81F5-9D5AD6A3778C}" presName="Parent" presStyleLbl="revTx" presStyleIdx="0" presStyleCnt="8">
        <dgm:presLayoutVars>
          <dgm:chMax/>
          <dgm:chPref val="4"/>
          <dgm:bulletEnabled val="1"/>
        </dgm:presLayoutVars>
      </dgm:prSet>
      <dgm:spPr/>
    </dgm:pt>
    <dgm:pt modelId="{F4EAC498-6F00-B245-8521-0F2DE87A9578}" type="pres">
      <dgm:prSet presAssocID="{4585D6AD-34AF-4E42-81F5-9D5AD6A3778C}" presName="childShape" presStyleCnt="0">
        <dgm:presLayoutVars>
          <dgm:chMax val="0"/>
          <dgm:chPref val="0"/>
        </dgm:presLayoutVars>
      </dgm:prSet>
      <dgm:spPr/>
    </dgm:pt>
    <dgm:pt modelId="{6A470606-0AC2-EE49-AB29-3DB94CE84733}" type="pres">
      <dgm:prSet presAssocID="{E729323C-5265-F346-BA67-26795D20E7C7}" presName="childComposite" presStyleCnt="0">
        <dgm:presLayoutVars>
          <dgm:chMax val="0"/>
          <dgm:chPref val="0"/>
        </dgm:presLayoutVars>
      </dgm:prSet>
      <dgm:spPr/>
    </dgm:pt>
    <dgm:pt modelId="{7F7D18B5-1AA5-384B-A4FD-681E5058C1A9}" type="pres">
      <dgm:prSet presAssocID="{E729323C-5265-F346-BA67-26795D20E7C7}" presName="ChildAccent" presStyleLbl="solidFgAcc1" presStyleIdx="0" presStyleCnt="6"/>
      <dgm:spPr/>
    </dgm:pt>
    <dgm:pt modelId="{0BFFE682-A15A-E841-8588-6E9F97D6ACAA}" type="pres">
      <dgm:prSet presAssocID="{E729323C-5265-F346-BA67-26795D20E7C7}" presName="Child" presStyleLbl="revTx" presStyleIdx="1" presStyleCnt="8">
        <dgm:presLayoutVars>
          <dgm:chMax val="0"/>
          <dgm:chPref val="0"/>
          <dgm:bulletEnabled val="1"/>
        </dgm:presLayoutVars>
      </dgm:prSet>
      <dgm:spPr/>
    </dgm:pt>
    <dgm:pt modelId="{FF82CDB5-77B4-654F-A252-A14F5C1064B1}" type="pres">
      <dgm:prSet presAssocID="{1FA301AA-155C-9B42-9C72-3048136AFCAE}" presName="childComposite" presStyleCnt="0">
        <dgm:presLayoutVars>
          <dgm:chMax val="0"/>
          <dgm:chPref val="0"/>
        </dgm:presLayoutVars>
      </dgm:prSet>
      <dgm:spPr/>
    </dgm:pt>
    <dgm:pt modelId="{3D4F9C90-9DDB-FE48-9DFF-0B610F3543FD}" type="pres">
      <dgm:prSet presAssocID="{1FA301AA-155C-9B42-9C72-3048136AFCAE}" presName="ChildAccent" presStyleLbl="solidFgAcc1" presStyleIdx="1" presStyleCnt="6"/>
      <dgm:spPr/>
    </dgm:pt>
    <dgm:pt modelId="{C1E4CD81-C2B6-8E47-BFB7-26A67A894409}" type="pres">
      <dgm:prSet presAssocID="{1FA301AA-155C-9B42-9C72-3048136AFCAE}" presName="Child" presStyleLbl="revTx" presStyleIdx="2" presStyleCnt="8">
        <dgm:presLayoutVars>
          <dgm:chMax val="0"/>
          <dgm:chPref val="0"/>
          <dgm:bulletEnabled val="1"/>
        </dgm:presLayoutVars>
      </dgm:prSet>
      <dgm:spPr/>
    </dgm:pt>
    <dgm:pt modelId="{48EC5282-E578-E344-A223-6BF31373D334}" type="pres">
      <dgm:prSet presAssocID="{FE301034-2614-514A-8D0B-31C19F61B3C9}" presName="childComposite" presStyleCnt="0">
        <dgm:presLayoutVars>
          <dgm:chMax val="0"/>
          <dgm:chPref val="0"/>
        </dgm:presLayoutVars>
      </dgm:prSet>
      <dgm:spPr/>
    </dgm:pt>
    <dgm:pt modelId="{12A88B39-DDD1-7043-96C8-E69BCB0D84CB}" type="pres">
      <dgm:prSet presAssocID="{FE301034-2614-514A-8D0B-31C19F61B3C9}" presName="ChildAccent" presStyleLbl="solidFgAcc1" presStyleIdx="2" presStyleCnt="6"/>
      <dgm:spPr/>
    </dgm:pt>
    <dgm:pt modelId="{8816F64F-A018-A143-B24B-4B6389CB0D7F}" type="pres">
      <dgm:prSet presAssocID="{FE301034-2614-514A-8D0B-31C19F61B3C9}" presName="Child" presStyleLbl="revTx" presStyleIdx="3" presStyleCnt="8">
        <dgm:presLayoutVars>
          <dgm:chMax val="0"/>
          <dgm:chPref val="0"/>
          <dgm:bulletEnabled val="1"/>
        </dgm:presLayoutVars>
      </dgm:prSet>
      <dgm:spPr/>
    </dgm:pt>
    <dgm:pt modelId="{9B172591-92DA-8043-AB28-846468A4E48D}" type="pres">
      <dgm:prSet presAssocID="{E65A435A-BD56-3543-946A-60486883D86B}" presName="root" presStyleCnt="0">
        <dgm:presLayoutVars>
          <dgm:chMax/>
          <dgm:chPref/>
        </dgm:presLayoutVars>
      </dgm:prSet>
      <dgm:spPr/>
    </dgm:pt>
    <dgm:pt modelId="{7D01C49C-1146-384C-95F2-03B48C2E45F1}" type="pres">
      <dgm:prSet presAssocID="{E65A435A-BD56-3543-946A-60486883D86B}" presName="rootComposite" presStyleCnt="0">
        <dgm:presLayoutVars/>
      </dgm:prSet>
      <dgm:spPr/>
    </dgm:pt>
    <dgm:pt modelId="{FEC5619C-81A8-BE47-A14F-E32792A560D5}" type="pres">
      <dgm:prSet presAssocID="{E65A435A-BD56-3543-946A-60486883D86B}" presName="ParentAccent" presStyleLbl="alignNode1" presStyleIdx="1" presStyleCnt="2"/>
      <dgm:spPr/>
    </dgm:pt>
    <dgm:pt modelId="{17999C89-35F6-9D4F-A47B-FC72317ADFEA}" type="pres">
      <dgm:prSet presAssocID="{E65A435A-BD56-3543-946A-60486883D86B}" presName="ParentSmallAccent" presStyleLbl="fgAcc1" presStyleIdx="1" presStyleCnt="2"/>
      <dgm:spPr/>
    </dgm:pt>
    <dgm:pt modelId="{BE0F3244-54B7-504B-B6A3-7F3082D4952D}" type="pres">
      <dgm:prSet presAssocID="{E65A435A-BD56-3543-946A-60486883D86B}" presName="Parent" presStyleLbl="revTx" presStyleIdx="4" presStyleCnt="8">
        <dgm:presLayoutVars>
          <dgm:chMax/>
          <dgm:chPref val="4"/>
          <dgm:bulletEnabled val="1"/>
        </dgm:presLayoutVars>
      </dgm:prSet>
      <dgm:spPr/>
    </dgm:pt>
    <dgm:pt modelId="{C6D6B2C7-6D48-7547-BD6F-920D7AE7D4E8}" type="pres">
      <dgm:prSet presAssocID="{E65A435A-BD56-3543-946A-60486883D86B}" presName="childShape" presStyleCnt="0">
        <dgm:presLayoutVars>
          <dgm:chMax val="0"/>
          <dgm:chPref val="0"/>
        </dgm:presLayoutVars>
      </dgm:prSet>
      <dgm:spPr/>
    </dgm:pt>
    <dgm:pt modelId="{D6F576FF-7D30-0C4C-841F-CFD4ACEAA477}" type="pres">
      <dgm:prSet presAssocID="{FDFF0D10-4932-344E-9CB5-F02411D9B007}" presName="childComposite" presStyleCnt="0">
        <dgm:presLayoutVars>
          <dgm:chMax val="0"/>
          <dgm:chPref val="0"/>
        </dgm:presLayoutVars>
      </dgm:prSet>
      <dgm:spPr/>
    </dgm:pt>
    <dgm:pt modelId="{CAB21B43-BC2E-4948-8B3C-2F967D22A850}" type="pres">
      <dgm:prSet presAssocID="{FDFF0D10-4932-344E-9CB5-F02411D9B007}" presName="ChildAccent" presStyleLbl="solidFgAcc1" presStyleIdx="3" presStyleCnt="6"/>
      <dgm:spPr/>
    </dgm:pt>
    <dgm:pt modelId="{4D05AF6A-C13A-F04F-876C-519392E5F57F}" type="pres">
      <dgm:prSet presAssocID="{FDFF0D10-4932-344E-9CB5-F02411D9B007}" presName="Child" presStyleLbl="revTx" presStyleIdx="5" presStyleCnt="8">
        <dgm:presLayoutVars>
          <dgm:chMax val="0"/>
          <dgm:chPref val="0"/>
          <dgm:bulletEnabled val="1"/>
        </dgm:presLayoutVars>
      </dgm:prSet>
      <dgm:spPr/>
    </dgm:pt>
    <dgm:pt modelId="{6683F23B-DEE9-3740-A9F5-E3F1A281C978}" type="pres">
      <dgm:prSet presAssocID="{033D805D-3A4B-7C48-B696-836A04964A10}" presName="childComposite" presStyleCnt="0">
        <dgm:presLayoutVars>
          <dgm:chMax val="0"/>
          <dgm:chPref val="0"/>
        </dgm:presLayoutVars>
      </dgm:prSet>
      <dgm:spPr/>
    </dgm:pt>
    <dgm:pt modelId="{1077C9E3-362D-9B4F-9E48-B9C93FB7CBF2}" type="pres">
      <dgm:prSet presAssocID="{033D805D-3A4B-7C48-B696-836A04964A10}" presName="ChildAccent" presStyleLbl="solidFgAcc1" presStyleIdx="4" presStyleCnt="6"/>
      <dgm:spPr/>
    </dgm:pt>
    <dgm:pt modelId="{5C848A58-D535-8B47-814A-CCFED0BDF51C}" type="pres">
      <dgm:prSet presAssocID="{033D805D-3A4B-7C48-B696-836A04964A10}" presName="Child" presStyleLbl="revTx" presStyleIdx="6" presStyleCnt="8">
        <dgm:presLayoutVars>
          <dgm:chMax val="0"/>
          <dgm:chPref val="0"/>
          <dgm:bulletEnabled val="1"/>
        </dgm:presLayoutVars>
      </dgm:prSet>
      <dgm:spPr/>
    </dgm:pt>
    <dgm:pt modelId="{78FE31D9-7CAD-604B-B428-096A53E4843F}" type="pres">
      <dgm:prSet presAssocID="{783F772C-ACCF-3042-9AB6-B5A83CAC6D86}" presName="childComposite" presStyleCnt="0">
        <dgm:presLayoutVars>
          <dgm:chMax val="0"/>
          <dgm:chPref val="0"/>
        </dgm:presLayoutVars>
      </dgm:prSet>
      <dgm:spPr/>
    </dgm:pt>
    <dgm:pt modelId="{D4F45240-0EE9-DD4F-98CC-9EDE7CBA95AD}" type="pres">
      <dgm:prSet presAssocID="{783F772C-ACCF-3042-9AB6-B5A83CAC6D86}" presName="ChildAccent" presStyleLbl="solidFgAcc1" presStyleIdx="5" presStyleCnt="6"/>
      <dgm:spPr/>
    </dgm:pt>
    <dgm:pt modelId="{D7EA59F2-AE8C-5C4D-80A5-B6C1A456B3B9}" type="pres">
      <dgm:prSet presAssocID="{783F772C-ACCF-3042-9AB6-B5A83CAC6D86}" presName="Child" presStyleLbl="revTx" presStyleIdx="7" presStyleCnt="8">
        <dgm:presLayoutVars>
          <dgm:chMax val="0"/>
          <dgm:chPref val="0"/>
          <dgm:bulletEnabled val="1"/>
        </dgm:presLayoutVars>
      </dgm:prSet>
      <dgm:spPr/>
    </dgm:pt>
  </dgm:ptLst>
  <dgm:cxnLst>
    <dgm:cxn modelId="{C03D9602-6403-FE45-8D05-C46F494302F9}" srcId="{4585D6AD-34AF-4E42-81F5-9D5AD6A3778C}" destId="{FE301034-2614-514A-8D0B-31C19F61B3C9}" srcOrd="2" destOrd="0" parTransId="{364419CD-2837-D24F-9B69-F3DDBD768333}" sibTransId="{70C3CC51-F2ED-F144-9019-016EEA796AA1}"/>
    <dgm:cxn modelId="{166F0218-8C0D-7141-A92E-5E9F074765F8}" type="presOf" srcId="{4585D6AD-34AF-4E42-81F5-9D5AD6A3778C}" destId="{4646439F-A5AC-0C46-9B9D-51ADD8D0F209}" srcOrd="0" destOrd="0" presId="urn:microsoft.com/office/officeart/2008/layout/SquareAccentList"/>
    <dgm:cxn modelId="{4630D835-13D2-F34A-A856-D61B01CD1845}" type="presOf" srcId="{E65A435A-BD56-3543-946A-60486883D86B}" destId="{BE0F3244-54B7-504B-B6A3-7F3082D4952D}" srcOrd="0" destOrd="0" presId="urn:microsoft.com/office/officeart/2008/layout/SquareAccentList"/>
    <dgm:cxn modelId="{5EC8B449-477D-DB47-B3CF-3B42A41D4911}" srcId="{E65A435A-BD56-3543-946A-60486883D86B}" destId="{033D805D-3A4B-7C48-B696-836A04964A10}" srcOrd="1" destOrd="0" parTransId="{ECD53B6E-5B38-C34A-BF6B-6A2060AB2068}" sibTransId="{B3CBC222-2F22-BD42-A208-3970C9BC466F}"/>
    <dgm:cxn modelId="{B513B15D-2825-6540-BA90-9BE10ED33FBC}" srcId="{4585D6AD-34AF-4E42-81F5-9D5AD6A3778C}" destId="{E729323C-5265-F346-BA67-26795D20E7C7}" srcOrd="0" destOrd="0" parTransId="{B9A063C0-C2C0-AC4B-B93E-D7C9E5BF6E63}" sibTransId="{B4DB2997-4D8A-5D42-AF19-ABD60D6B3B3A}"/>
    <dgm:cxn modelId="{78644161-48FB-8648-B4BF-2F145AFDD2D6}" type="presOf" srcId="{FE301034-2614-514A-8D0B-31C19F61B3C9}" destId="{8816F64F-A018-A143-B24B-4B6389CB0D7F}" srcOrd="0" destOrd="0" presId="urn:microsoft.com/office/officeart/2008/layout/SquareAccentList"/>
    <dgm:cxn modelId="{09A7497D-4F39-EE4A-BE89-4060E8A6230A}" type="presOf" srcId="{FDFF0D10-4932-344E-9CB5-F02411D9B007}" destId="{4D05AF6A-C13A-F04F-876C-519392E5F57F}" srcOrd="0" destOrd="0" presId="urn:microsoft.com/office/officeart/2008/layout/SquareAccentList"/>
    <dgm:cxn modelId="{9F867C7E-3BC0-2942-B1D0-812BE8C3F748}" type="presOf" srcId="{783F772C-ACCF-3042-9AB6-B5A83CAC6D86}" destId="{D7EA59F2-AE8C-5C4D-80A5-B6C1A456B3B9}" srcOrd="0" destOrd="0" presId="urn:microsoft.com/office/officeart/2008/layout/SquareAccentList"/>
    <dgm:cxn modelId="{9A1D068C-C85E-0341-9760-D6F6DFFE8C59}" srcId="{E65A435A-BD56-3543-946A-60486883D86B}" destId="{FDFF0D10-4932-344E-9CB5-F02411D9B007}" srcOrd="0" destOrd="0" parTransId="{2AFF9901-C5ED-7843-A971-44B2819D297A}" sibTransId="{AAC056E6-A84E-5A4B-854A-DAFEB7923A70}"/>
    <dgm:cxn modelId="{B063C6A3-B33E-8246-9FF0-1F6099E5EA83}" type="presOf" srcId="{071D0B81-DB90-7A4F-8CF9-5F5FD79C423D}" destId="{8D8A2DB0-35D4-BC4B-86E1-BFC66B4B14BF}" srcOrd="0" destOrd="0" presId="urn:microsoft.com/office/officeart/2008/layout/SquareAccentList"/>
    <dgm:cxn modelId="{FBE529A6-B9C8-D84D-9FA6-62F014CC0EB1}" srcId="{071D0B81-DB90-7A4F-8CF9-5F5FD79C423D}" destId="{4585D6AD-34AF-4E42-81F5-9D5AD6A3778C}" srcOrd="0" destOrd="0" parTransId="{AD4EFEA2-CB8D-714D-B171-55C32A9212F3}" sibTransId="{7CD85F8D-144E-2641-8EFB-82E9902EA869}"/>
    <dgm:cxn modelId="{7FAA3EAB-D84F-6841-8DF1-29DA53C080F8}" srcId="{071D0B81-DB90-7A4F-8CF9-5F5FD79C423D}" destId="{E65A435A-BD56-3543-946A-60486883D86B}" srcOrd="1" destOrd="0" parTransId="{C9E10FD7-E900-B14F-9303-BAC1E2E43546}" sibTransId="{20019852-D9A7-DD4D-A277-4CCA6490D301}"/>
    <dgm:cxn modelId="{9CBA2CB3-24D2-134E-B261-702663000332}" srcId="{E65A435A-BD56-3543-946A-60486883D86B}" destId="{783F772C-ACCF-3042-9AB6-B5A83CAC6D86}" srcOrd="2" destOrd="0" parTransId="{57AAD06A-9D9A-0F48-913F-ACE869208D36}" sibTransId="{6B5C1E4F-ABA5-3348-A8A9-5AC459944E7C}"/>
    <dgm:cxn modelId="{8DF176B6-F5C2-CA4E-ADDC-43890A069BDB}" srcId="{4585D6AD-34AF-4E42-81F5-9D5AD6A3778C}" destId="{1FA301AA-155C-9B42-9C72-3048136AFCAE}" srcOrd="1" destOrd="0" parTransId="{C7F8CFD7-B9E7-614A-9457-528389306942}" sibTransId="{D5FCCAC8-6DA0-1B46-B85A-8201BB442745}"/>
    <dgm:cxn modelId="{CA0FC6B9-5F6E-3E48-8401-6651105D0FE9}" type="presOf" srcId="{E729323C-5265-F346-BA67-26795D20E7C7}" destId="{0BFFE682-A15A-E841-8588-6E9F97D6ACAA}" srcOrd="0" destOrd="0" presId="urn:microsoft.com/office/officeart/2008/layout/SquareAccentList"/>
    <dgm:cxn modelId="{7A93B6CA-6F66-7A47-B125-20B1445E37F6}" type="presOf" srcId="{1FA301AA-155C-9B42-9C72-3048136AFCAE}" destId="{C1E4CD81-C2B6-8E47-BFB7-26A67A894409}" srcOrd="0" destOrd="0" presId="urn:microsoft.com/office/officeart/2008/layout/SquareAccentList"/>
    <dgm:cxn modelId="{44A060D3-90B6-064C-8344-308F183E28BF}" type="presOf" srcId="{033D805D-3A4B-7C48-B696-836A04964A10}" destId="{5C848A58-D535-8B47-814A-CCFED0BDF51C}" srcOrd="0" destOrd="0" presId="urn:microsoft.com/office/officeart/2008/layout/SquareAccentList"/>
    <dgm:cxn modelId="{89F88E8A-94E1-0348-B0DF-F15892F62B5F}" type="presParOf" srcId="{8D8A2DB0-35D4-BC4B-86E1-BFC66B4B14BF}" destId="{825F39B8-324A-0642-AE32-FD87CA482087}" srcOrd="0" destOrd="0" presId="urn:microsoft.com/office/officeart/2008/layout/SquareAccentList"/>
    <dgm:cxn modelId="{6081DAD4-8FB4-B24E-808F-9693574BE930}" type="presParOf" srcId="{825F39B8-324A-0642-AE32-FD87CA482087}" destId="{AB4F78CF-4E28-394C-A193-738526C06C25}" srcOrd="0" destOrd="0" presId="urn:microsoft.com/office/officeart/2008/layout/SquareAccentList"/>
    <dgm:cxn modelId="{6BC5EBF3-6556-9341-96CD-7D1BBE4107B2}" type="presParOf" srcId="{AB4F78CF-4E28-394C-A193-738526C06C25}" destId="{62D0FB51-834C-A849-B0E1-D2C70D706C89}" srcOrd="0" destOrd="0" presId="urn:microsoft.com/office/officeart/2008/layout/SquareAccentList"/>
    <dgm:cxn modelId="{227E9A2C-A3F3-314B-954E-16412D6D78E0}" type="presParOf" srcId="{AB4F78CF-4E28-394C-A193-738526C06C25}" destId="{7E75D5BB-F2C8-7F40-A968-99907FCCBC81}" srcOrd="1" destOrd="0" presId="urn:microsoft.com/office/officeart/2008/layout/SquareAccentList"/>
    <dgm:cxn modelId="{2CD3F00D-48E5-1146-B32B-8D713A71757A}" type="presParOf" srcId="{AB4F78CF-4E28-394C-A193-738526C06C25}" destId="{4646439F-A5AC-0C46-9B9D-51ADD8D0F209}" srcOrd="2" destOrd="0" presId="urn:microsoft.com/office/officeart/2008/layout/SquareAccentList"/>
    <dgm:cxn modelId="{7A02A0FF-91EC-5844-AE81-6F34222F6C7D}" type="presParOf" srcId="{825F39B8-324A-0642-AE32-FD87CA482087}" destId="{F4EAC498-6F00-B245-8521-0F2DE87A9578}" srcOrd="1" destOrd="0" presId="urn:microsoft.com/office/officeart/2008/layout/SquareAccentList"/>
    <dgm:cxn modelId="{DCE7A0A7-9C83-E24B-AE09-A9974EE3DA8E}" type="presParOf" srcId="{F4EAC498-6F00-B245-8521-0F2DE87A9578}" destId="{6A470606-0AC2-EE49-AB29-3DB94CE84733}" srcOrd="0" destOrd="0" presId="urn:microsoft.com/office/officeart/2008/layout/SquareAccentList"/>
    <dgm:cxn modelId="{E13AB891-7FF7-BC4B-B05B-A6753439B136}" type="presParOf" srcId="{6A470606-0AC2-EE49-AB29-3DB94CE84733}" destId="{7F7D18B5-1AA5-384B-A4FD-681E5058C1A9}" srcOrd="0" destOrd="0" presId="urn:microsoft.com/office/officeart/2008/layout/SquareAccentList"/>
    <dgm:cxn modelId="{EE5FE45E-A005-9640-9346-2E3E6C476942}" type="presParOf" srcId="{6A470606-0AC2-EE49-AB29-3DB94CE84733}" destId="{0BFFE682-A15A-E841-8588-6E9F97D6ACAA}" srcOrd="1" destOrd="0" presId="urn:microsoft.com/office/officeart/2008/layout/SquareAccentList"/>
    <dgm:cxn modelId="{60FF8B9B-0D2C-F74B-B0B4-07E8F42AC821}" type="presParOf" srcId="{F4EAC498-6F00-B245-8521-0F2DE87A9578}" destId="{FF82CDB5-77B4-654F-A252-A14F5C1064B1}" srcOrd="1" destOrd="0" presId="urn:microsoft.com/office/officeart/2008/layout/SquareAccentList"/>
    <dgm:cxn modelId="{E302C5B4-7F48-8A4C-ADFD-AE3021B6471A}" type="presParOf" srcId="{FF82CDB5-77B4-654F-A252-A14F5C1064B1}" destId="{3D4F9C90-9DDB-FE48-9DFF-0B610F3543FD}" srcOrd="0" destOrd="0" presId="urn:microsoft.com/office/officeart/2008/layout/SquareAccentList"/>
    <dgm:cxn modelId="{FEC39809-0E76-594E-A090-E0DC54DE4F44}" type="presParOf" srcId="{FF82CDB5-77B4-654F-A252-A14F5C1064B1}" destId="{C1E4CD81-C2B6-8E47-BFB7-26A67A894409}" srcOrd="1" destOrd="0" presId="urn:microsoft.com/office/officeart/2008/layout/SquareAccentList"/>
    <dgm:cxn modelId="{00D2C64B-7AEF-514D-906A-E3CB4480237D}" type="presParOf" srcId="{F4EAC498-6F00-B245-8521-0F2DE87A9578}" destId="{48EC5282-E578-E344-A223-6BF31373D334}" srcOrd="2" destOrd="0" presId="urn:microsoft.com/office/officeart/2008/layout/SquareAccentList"/>
    <dgm:cxn modelId="{3003E46E-75A1-E541-A15A-8B80C202E8AD}" type="presParOf" srcId="{48EC5282-E578-E344-A223-6BF31373D334}" destId="{12A88B39-DDD1-7043-96C8-E69BCB0D84CB}" srcOrd="0" destOrd="0" presId="urn:microsoft.com/office/officeart/2008/layout/SquareAccentList"/>
    <dgm:cxn modelId="{B8635B88-C47C-664C-8141-2FF0AB85B793}" type="presParOf" srcId="{48EC5282-E578-E344-A223-6BF31373D334}" destId="{8816F64F-A018-A143-B24B-4B6389CB0D7F}" srcOrd="1" destOrd="0" presId="urn:microsoft.com/office/officeart/2008/layout/SquareAccentList"/>
    <dgm:cxn modelId="{5AC64EF6-D913-9945-94B1-6F06B69F5EBE}" type="presParOf" srcId="{8D8A2DB0-35D4-BC4B-86E1-BFC66B4B14BF}" destId="{9B172591-92DA-8043-AB28-846468A4E48D}" srcOrd="1" destOrd="0" presId="urn:microsoft.com/office/officeart/2008/layout/SquareAccentList"/>
    <dgm:cxn modelId="{31CE251E-BBEF-B341-A518-71E9F210029D}" type="presParOf" srcId="{9B172591-92DA-8043-AB28-846468A4E48D}" destId="{7D01C49C-1146-384C-95F2-03B48C2E45F1}" srcOrd="0" destOrd="0" presId="urn:microsoft.com/office/officeart/2008/layout/SquareAccentList"/>
    <dgm:cxn modelId="{BBB1B40A-646C-4647-8D26-9C61456CA4A1}" type="presParOf" srcId="{7D01C49C-1146-384C-95F2-03B48C2E45F1}" destId="{FEC5619C-81A8-BE47-A14F-E32792A560D5}" srcOrd="0" destOrd="0" presId="urn:microsoft.com/office/officeart/2008/layout/SquareAccentList"/>
    <dgm:cxn modelId="{3705C1AC-7278-884B-9B73-6649B5CD95CB}" type="presParOf" srcId="{7D01C49C-1146-384C-95F2-03B48C2E45F1}" destId="{17999C89-35F6-9D4F-A47B-FC72317ADFEA}" srcOrd="1" destOrd="0" presId="urn:microsoft.com/office/officeart/2008/layout/SquareAccentList"/>
    <dgm:cxn modelId="{1C46729B-6A81-D744-92E5-459137831795}" type="presParOf" srcId="{7D01C49C-1146-384C-95F2-03B48C2E45F1}" destId="{BE0F3244-54B7-504B-B6A3-7F3082D4952D}" srcOrd="2" destOrd="0" presId="urn:microsoft.com/office/officeart/2008/layout/SquareAccentList"/>
    <dgm:cxn modelId="{3B6C48B2-E5B8-5546-8319-CF721D7DB8FB}" type="presParOf" srcId="{9B172591-92DA-8043-AB28-846468A4E48D}" destId="{C6D6B2C7-6D48-7547-BD6F-920D7AE7D4E8}" srcOrd="1" destOrd="0" presId="urn:microsoft.com/office/officeart/2008/layout/SquareAccentList"/>
    <dgm:cxn modelId="{8F801F5C-9E85-284F-8A50-B2A48037B4E9}" type="presParOf" srcId="{C6D6B2C7-6D48-7547-BD6F-920D7AE7D4E8}" destId="{D6F576FF-7D30-0C4C-841F-CFD4ACEAA477}" srcOrd="0" destOrd="0" presId="urn:microsoft.com/office/officeart/2008/layout/SquareAccentList"/>
    <dgm:cxn modelId="{E17011DE-DBFA-B744-9D9F-09EF6FACFDA6}" type="presParOf" srcId="{D6F576FF-7D30-0C4C-841F-CFD4ACEAA477}" destId="{CAB21B43-BC2E-4948-8B3C-2F967D22A850}" srcOrd="0" destOrd="0" presId="urn:microsoft.com/office/officeart/2008/layout/SquareAccentList"/>
    <dgm:cxn modelId="{92BA09B6-48BC-1F4C-9E2F-83E6C56947F6}" type="presParOf" srcId="{D6F576FF-7D30-0C4C-841F-CFD4ACEAA477}" destId="{4D05AF6A-C13A-F04F-876C-519392E5F57F}" srcOrd="1" destOrd="0" presId="urn:microsoft.com/office/officeart/2008/layout/SquareAccentList"/>
    <dgm:cxn modelId="{FAF2ED43-6C40-6B46-8FAF-5DE4FD327876}" type="presParOf" srcId="{C6D6B2C7-6D48-7547-BD6F-920D7AE7D4E8}" destId="{6683F23B-DEE9-3740-A9F5-E3F1A281C978}" srcOrd="1" destOrd="0" presId="urn:microsoft.com/office/officeart/2008/layout/SquareAccentList"/>
    <dgm:cxn modelId="{E467F0A9-A6E1-3149-8D30-03079F9C55CA}" type="presParOf" srcId="{6683F23B-DEE9-3740-A9F5-E3F1A281C978}" destId="{1077C9E3-362D-9B4F-9E48-B9C93FB7CBF2}" srcOrd="0" destOrd="0" presId="urn:microsoft.com/office/officeart/2008/layout/SquareAccentList"/>
    <dgm:cxn modelId="{5B2768BC-DBD6-2A49-9A8A-4BAEA0730B47}" type="presParOf" srcId="{6683F23B-DEE9-3740-A9F5-E3F1A281C978}" destId="{5C848A58-D535-8B47-814A-CCFED0BDF51C}" srcOrd="1" destOrd="0" presId="urn:microsoft.com/office/officeart/2008/layout/SquareAccentList"/>
    <dgm:cxn modelId="{AFBBA177-08A9-2F42-BC35-A0C3EDEC8856}" type="presParOf" srcId="{C6D6B2C7-6D48-7547-BD6F-920D7AE7D4E8}" destId="{78FE31D9-7CAD-604B-B428-096A53E4843F}" srcOrd="2" destOrd="0" presId="urn:microsoft.com/office/officeart/2008/layout/SquareAccentList"/>
    <dgm:cxn modelId="{C54DAE42-3FFC-2843-B6B2-1383FBDAF4ED}" type="presParOf" srcId="{78FE31D9-7CAD-604B-B428-096A53E4843F}" destId="{D4F45240-0EE9-DD4F-98CC-9EDE7CBA95AD}" srcOrd="0" destOrd="0" presId="urn:microsoft.com/office/officeart/2008/layout/SquareAccentList"/>
    <dgm:cxn modelId="{1A2BB1BC-285F-E949-A2F1-1E88BE1F52C5}" type="presParOf" srcId="{78FE31D9-7CAD-604B-B428-096A53E4843F}" destId="{D7EA59F2-AE8C-5C4D-80A5-B6C1A456B3B9}"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5351D-79C1-254A-A620-80C13B8D26B0}">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上传视频</a:t>
          </a:r>
        </a:p>
      </dsp:txBody>
      <dsp:txXfrm>
        <a:off x="31015" y="2268266"/>
        <a:ext cx="1506815" cy="882133"/>
      </dsp:txXfrm>
    </dsp:sp>
    <dsp:sp modelId="{83677170-26E5-9240-8353-14E2B057DE77}">
      <dsp:nvSpPr>
        <dsp:cNvPr id="0" name=""/>
        <dsp:cNvSpPr/>
      </dsp:nvSpPr>
      <dsp:spPr>
        <a:xfrm>
          <a:off x="1723755" y="2515682"/>
          <a:ext cx="335977"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3755" y="2593142"/>
        <a:ext cx="235184" cy="232382"/>
      </dsp:txXfrm>
    </dsp:sp>
    <dsp:sp modelId="{045C59FF-5B61-9A4E-9546-FAF7606892BE}">
      <dsp:nvSpPr>
        <dsp:cNvPr id="0" name=""/>
        <dsp:cNvSpPr/>
      </dsp:nvSpPr>
      <dsp:spPr>
        <a:xfrm>
          <a:off x="2199195"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选择封面</a:t>
          </a:r>
        </a:p>
      </dsp:txBody>
      <dsp:txXfrm>
        <a:off x="2226639" y="2268266"/>
        <a:ext cx="1506815" cy="882133"/>
      </dsp:txXfrm>
    </dsp:sp>
    <dsp:sp modelId="{8A6E0400-DAF3-0B4B-83F4-CF09C18611DB}">
      <dsp:nvSpPr>
        <dsp:cNvPr id="0" name=""/>
        <dsp:cNvSpPr/>
      </dsp:nvSpPr>
      <dsp:spPr>
        <a:xfrm>
          <a:off x="3914758" y="2515682"/>
          <a:ext cx="326184"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14758" y="2593142"/>
        <a:ext cx="228329" cy="232382"/>
      </dsp:txXfrm>
    </dsp:sp>
    <dsp:sp modelId="{B0988FD1-8AE4-764F-8F09-6DFCA6D6141E}">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填写信息</a:t>
          </a:r>
        </a:p>
      </dsp:txBody>
      <dsp:txXfrm>
        <a:off x="4403784" y="2268266"/>
        <a:ext cx="1506815" cy="882133"/>
      </dsp:txXfrm>
    </dsp:sp>
    <dsp:sp modelId="{90B4F59E-5BDD-784E-9187-4F75CEB334B0}">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C2F41DE7-85ED-6A4A-ADF7-0224C3B3AF9D}">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提交</a:t>
          </a:r>
        </a:p>
      </dsp:txBody>
      <dsp:txXfrm>
        <a:off x="6590168" y="2268266"/>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5351D-79C1-254A-A620-80C13B8D26B0}">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上传视频</a:t>
          </a:r>
        </a:p>
      </dsp:txBody>
      <dsp:txXfrm>
        <a:off x="31015" y="2268266"/>
        <a:ext cx="1506815" cy="882133"/>
      </dsp:txXfrm>
    </dsp:sp>
    <dsp:sp modelId="{83677170-26E5-9240-8353-14E2B057DE77}">
      <dsp:nvSpPr>
        <dsp:cNvPr id="0" name=""/>
        <dsp:cNvSpPr/>
      </dsp:nvSpPr>
      <dsp:spPr>
        <a:xfrm>
          <a:off x="1723755" y="2515682"/>
          <a:ext cx="335977"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3755" y="2593142"/>
        <a:ext cx="235184" cy="232382"/>
      </dsp:txXfrm>
    </dsp:sp>
    <dsp:sp modelId="{045C59FF-5B61-9A4E-9546-FAF7606892BE}">
      <dsp:nvSpPr>
        <dsp:cNvPr id="0" name=""/>
        <dsp:cNvSpPr/>
      </dsp:nvSpPr>
      <dsp:spPr>
        <a:xfrm>
          <a:off x="2199195" y="2240822"/>
          <a:ext cx="1561703" cy="937021"/>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选择封面</a:t>
          </a:r>
        </a:p>
      </dsp:txBody>
      <dsp:txXfrm>
        <a:off x="2226639" y="2268266"/>
        <a:ext cx="1506815" cy="882133"/>
      </dsp:txXfrm>
    </dsp:sp>
    <dsp:sp modelId="{8A6E0400-DAF3-0B4B-83F4-CF09C18611DB}">
      <dsp:nvSpPr>
        <dsp:cNvPr id="0" name=""/>
        <dsp:cNvSpPr/>
      </dsp:nvSpPr>
      <dsp:spPr>
        <a:xfrm>
          <a:off x="3914758" y="2515682"/>
          <a:ext cx="326184"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14758" y="2593142"/>
        <a:ext cx="228329" cy="232382"/>
      </dsp:txXfrm>
    </dsp:sp>
    <dsp:sp modelId="{B0988FD1-8AE4-764F-8F09-6DFCA6D6141E}">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填写信息</a:t>
          </a:r>
        </a:p>
      </dsp:txBody>
      <dsp:txXfrm>
        <a:off x="4403784" y="2268266"/>
        <a:ext cx="1506815" cy="882133"/>
      </dsp:txXfrm>
    </dsp:sp>
    <dsp:sp modelId="{90B4F59E-5BDD-784E-9187-4F75CEB334B0}">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2593142"/>
        <a:ext cx="231757" cy="232382"/>
      </dsp:txXfrm>
    </dsp:sp>
    <dsp:sp modelId="{C2F41DE7-85ED-6A4A-ADF7-0224C3B3AF9D}">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提交</a:t>
          </a:r>
        </a:p>
      </dsp:txBody>
      <dsp:txXfrm>
        <a:off x="6590168" y="2268266"/>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0FB51-834C-A849-B0E1-D2C70D706C89}">
      <dsp:nvSpPr>
        <dsp:cNvPr id="0" name=""/>
        <dsp:cNvSpPr/>
      </dsp:nvSpPr>
      <dsp:spPr>
        <a:xfrm>
          <a:off x="37" y="837943"/>
          <a:ext cx="3964841" cy="46645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75D5BB-F2C8-7F40-A968-99907FCCBC81}">
      <dsp:nvSpPr>
        <dsp:cNvPr id="0" name=""/>
        <dsp:cNvSpPr/>
      </dsp:nvSpPr>
      <dsp:spPr>
        <a:xfrm>
          <a:off x="37" y="1013124"/>
          <a:ext cx="291271" cy="2912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46439F-A5AC-0C46-9B9D-51ADD8D0F209}">
      <dsp:nvSpPr>
        <dsp:cNvPr id="0" name=""/>
        <dsp:cNvSpPr/>
      </dsp:nvSpPr>
      <dsp:spPr>
        <a:xfrm>
          <a:off x="37" y="0"/>
          <a:ext cx="3964841" cy="83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zh-CN" altLang="en-US" sz="4500" kern="1200" dirty="0"/>
            <a:t>前端</a:t>
          </a:r>
        </a:p>
      </dsp:txBody>
      <dsp:txXfrm>
        <a:off x="37" y="0"/>
        <a:ext cx="3964841" cy="837943"/>
      </dsp:txXfrm>
    </dsp:sp>
    <dsp:sp modelId="{7F7D18B5-1AA5-384B-A4FD-681E5058C1A9}">
      <dsp:nvSpPr>
        <dsp:cNvPr id="0" name=""/>
        <dsp:cNvSpPr/>
      </dsp:nvSpPr>
      <dsp:spPr>
        <a:xfrm>
          <a:off x="37" y="1692069"/>
          <a:ext cx="291264" cy="2912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FFE682-A15A-E841-8588-6E9F97D6ACAA}">
      <dsp:nvSpPr>
        <dsp:cNvPr id="0" name=""/>
        <dsp:cNvSpPr/>
      </dsp:nvSpPr>
      <dsp:spPr>
        <a:xfrm>
          <a:off x="277576" y="1498232"/>
          <a:ext cx="3687302" cy="67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zh-CN" altLang="en-US" sz="2200" kern="1200" dirty="0"/>
            <a:t>还原服务端帧截取逻辑</a:t>
          </a:r>
        </a:p>
      </dsp:txBody>
      <dsp:txXfrm>
        <a:off x="277576" y="1498232"/>
        <a:ext cx="3687302" cy="678938"/>
      </dsp:txXfrm>
    </dsp:sp>
    <dsp:sp modelId="{3D4F9C90-9DDB-FE48-9DFF-0B610F3543FD}">
      <dsp:nvSpPr>
        <dsp:cNvPr id="0" name=""/>
        <dsp:cNvSpPr/>
      </dsp:nvSpPr>
      <dsp:spPr>
        <a:xfrm>
          <a:off x="37" y="2371007"/>
          <a:ext cx="291264" cy="2912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4CD81-C2B6-8E47-BFB7-26A67A894409}">
      <dsp:nvSpPr>
        <dsp:cNvPr id="0" name=""/>
        <dsp:cNvSpPr/>
      </dsp:nvSpPr>
      <dsp:spPr>
        <a:xfrm>
          <a:off x="277576" y="2177170"/>
          <a:ext cx="3687302" cy="67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altLang="zh-CN" sz="2200" kern="1200" dirty="0"/>
            <a:t>C</a:t>
          </a:r>
          <a:r>
            <a:rPr lang="zh-CN" altLang="en-US" sz="2200" kern="1200" dirty="0"/>
            <a:t>处理逻辑调研</a:t>
          </a:r>
        </a:p>
      </dsp:txBody>
      <dsp:txXfrm>
        <a:off x="277576" y="2177170"/>
        <a:ext cx="3687302" cy="678938"/>
      </dsp:txXfrm>
    </dsp:sp>
    <dsp:sp modelId="{12A88B39-DDD1-7043-96C8-E69BCB0D84CB}">
      <dsp:nvSpPr>
        <dsp:cNvPr id="0" name=""/>
        <dsp:cNvSpPr/>
      </dsp:nvSpPr>
      <dsp:spPr>
        <a:xfrm>
          <a:off x="37" y="3049945"/>
          <a:ext cx="291264" cy="2912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16F64F-A018-A143-B24B-4B6389CB0D7F}">
      <dsp:nvSpPr>
        <dsp:cNvPr id="0" name=""/>
        <dsp:cNvSpPr/>
      </dsp:nvSpPr>
      <dsp:spPr>
        <a:xfrm>
          <a:off x="277576" y="2856108"/>
          <a:ext cx="3687302" cy="67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altLang="zh-CN" sz="2200" kern="1200" dirty="0"/>
            <a:t>Demo</a:t>
          </a:r>
          <a:r>
            <a:rPr lang="zh-CN" altLang="en-US" sz="2200" kern="1200" dirty="0"/>
            <a:t>汇总</a:t>
          </a:r>
        </a:p>
      </dsp:txBody>
      <dsp:txXfrm>
        <a:off x="277576" y="2856108"/>
        <a:ext cx="3687302" cy="678938"/>
      </dsp:txXfrm>
    </dsp:sp>
    <dsp:sp modelId="{FEC5619C-81A8-BE47-A14F-E32792A560D5}">
      <dsp:nvSpPr>
        <dsp:cNvPr id="0" name=""/>
        <dsp:cNvSpPr/>
      </dsp:nvSpPr>
      <dsp:spPr>
        <a:xfrm>
          <a:off x="4163121" y="837943"/>
          <a:ext cx="3964841" cy="46645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99C89-35F6-9D4F-A47B-FC72317ADFEA}">
      <dsp:nvSpPr>
        <dsp:cNvPr id="0" name=""/>
        <dsp:cNvSpPr/>
      </dsp:nvSpPr>
      <dsp:spPr>
        <a:xfrm>
          <a:off x="4163121" y="1013124"/>
          <a:ext cx="291271" cy="29127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0F3244-54B7-504B-B6A3-7F3082D4952D}">
      <dsp:nvSpPr>
        <dsp:cNvPr id="0" name=""/>
        <dsp:cNvSpPr/>
      </dsp:nvSpPr>
      <dsp:spPr>
        <a:xfrm>
          <a:off x="4163121" y="0"/>
          <a:ext cx="3964841" cy="83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altLang="zh-CN" sz="4500" kern="1200" dirty="0"/>
            <a:t>AI</a:t>
          </a:r>
          <a:endParaRPr lang="zh-CN" altLang="en-US" sz="4500" kern="1200" dirty="0"/>
        </a:p>
      </dsp:txBody>
      <dsp:txXfrm>
        <a:off x="4163121" y="0"/>
        <a:ext cx="3964841" cy="837943"/>
      </dsp:txXfrm>
    </dsp:sp>
    <dsp:sp modelId="{CAB21B43-BC2E-4948-8B3C-2F967D22A850}">
      <dsp:nvSpPr>
        <dsp:cNvPr id="0" name=""/>
        <dsp:cNvSpPr/>
      </dsp:nvSpPr>
      <dsp:spPr>
        <a:xfrm>
          <a:off x="4163121" y="1692069"/>
          <a:ext cx="291264" cy="2912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05AF6A-C13A-F04F-876C-519392E5F57F}">
      <dsp:nvSpPr>
        <dsp:cNvPr id="0" name=""/>
        <dsp:cNvSpPr/>
      </dsp:nvSpPr>
      <dsp:spPr>
        <a:xfrm>
          <a:off x="4440659" y="1498232"/>
          <a:ext cx="3687302" cy="67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zh-CN" altLang="en-US" sz="2200" kern="1200" dirty="0"/>
            <a:t>模型转移</a:t>
          </a:r>
        </a:p>
      </dsp:txBody>
      <dsp:txXfrm>
        <a:off x="4440659" y="1498232"/>
        <a:ext cx="3687302" cy="678938"/>
      </dsp:txXfrm>
    </dsp:sp>
    <dsp:sp modelId="{1077C9E3-362D-9B4F-9E48-B9C93FB7CBF2}">
      <dsp:nvSpPr>
        <dsp:cNvPr id="0" name=""/>
        <dsp:cNvSpPr/>
      </dsp:nvSpPr>
      <dsp:spPr>
        <a:xfrm>
          <a:off x="4163121" y="2371007"/>
          <a:ext cx="291264" cy="2912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848A58-D535-8B47-814A-CCFED0BDF51C}">
      <dsp:nvSpPr>
        <dsp:cNvPr id="0" name=""/>
        <dsp:cNvSpPr/>
      </dsp:nvSpPr>
      <dsp:spPr>
        <a:xfrm>
          <a:off x="4440659" y="2177170"/>
          <a:ext cx="3687302" cy="67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altLang="zh-CN" sz="2200" kern="1200" dirty="0" err="1"/>
            <a:t>tensorflow.js</a:t>
          </a:r>
          <a:endParaRPr lang="zh-CN" altLang="en-US" sz="2200" kern="1200" dirty="0"/>
        </a:p>
      </dsp:txBody>
      <dsp:txXfrm>
        <a:off x="4440659" y="2177170"/>
        <a:ext cx="3687302" cy="678938"/>
      </dsp:txXfrm>
    </dsp:sp>
    <dsp:sp modelId="{D4F45240-0EE9-DD4F-98CC-9EDE7CBA95AD}">
      <dsp:nvSpPr>
        <dsp:cNvPr id="0" name=""/>
        <dsp:cNvSpPr/>
      </dsp:nvSpPr>
      <dsp:spPr>
        <a:xfrm>
          <a:off x="4163121" y="3049945"/>
          <a:ext cx="291264" cy="2912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EA59F2-AE8C-5C4D-80A5-B6C1A456B3B9}">
      <dsp:nvSpPr>
        <dsp:cNvPr id="0" name=""/>
        <dsp:cNvSpPr/>
      </dsp:nvSpPr>
      <dsp:spPr>
        <a:xfrm>
          <a:off x="4440659" y="2856108"/>
          <a:ext cx="3687302" cy="67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zh-CN" altLang="en-US" sz="2200" kern="1200" dirty="0"/>
            <a:t>打分结果校验</a:t>
          </a:r>
        </a:p>
      </dsp:txBody>
      <dsp:txXfrm>
        <a:off x="4440659" y="2856108"/>
        <a:ext cx="3687302" cy="6789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76628-BB69-43CC-A0CE-A076691FDC83}"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E73F2-83D9-4619-A4D8-26D8BCFAF9BD}" type="slidenum">
              <a:rPr lang="zh-CN" altLang="en-US" smtClean="0"/>
              <a:t>‹#›</a:t>
            </a:fld>
            <a:endParaRPr lang="zh-CN" altLang="en-US"/>
          </a:p>
        </p:txBody>
      </p:sp>
    </p:spTree>
    <p:extLst>
      <p:ext uri="{BB962C8B-B14F-4D97-AF65-F5344CB8AC3E}">
        <p14:creationId xmlns:p14="http://schemas.microsoft.com/office/powerpoint/2010/main" val="3302637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54E73F2-83D9-4619-A4D8-26D8BCFAF9BD}" type="slidenum">
              <a:rPr lang="zh-CN" altLang="en-US" smtClean="0"/>
              <a:t>9</a:t>
            </a:fld>
            <a:endParaRPr lang="zh-CN" altLang="en-US"/>
          </a:p>
        </p:txBody>
      </p:sp>
    </p:spTree>
    <p:extLst>
      <p:ext uri="{BB962C8B-B14F-4D97-AF65-F5344CB8AC3E}">
        <p14:creationId xmlns:p14="http://schemas.microsoft.com/office/powerpoint/2010/main" val="18598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54E73F2-83D9-4619-A4D8-26D8BCFAF9BD}" type="slidenum">
              <a:rPr lang="zh-CN" altLang="en-US" smtClean="0"/>
              <a:t>44</a:t>
            </a:fld>
            <a:endParaRPr lang="zh-CN" altLang="en-US"/>
          </a:p>
        </p:txBody>
      </p:sp>
    </p:spTree>
    <p:extLst>
      <p:ext uri="{BB962C8B-B14F-4D97-AF65-F5344CB8AC3E}">
        <p14:creationId xmlns:p14="http://schemas.microsoft.com/office/powerpoint/2010/main" val="1690656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1" y="1306287"/>
            <a:ext cx="6230256" cy="2203676"/>
          </a:xfrm>
        </p:spPr>
        <p:txBody>
          <a:bodyPr anchor="b">
            <a:noAutofit/>
          </a:bodyPr>
          <a:lstStyle>
            <a:lvl1pPr algn="ctr">
              <a:defRPr sz="54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838201" y="3602038"/>
            <a:ext cx="6230256" cy="824819"/>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8" name="图像" descr="图像"/>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7778849" y="-1"/>
            <a:ext cx="4035199" cy="6858001"/>
          </a:xfrm>
          <a:prstGeom prst="rect">
            <a:avLst/>
          </a:prstGeom>
          <a:ln w="12700">
            <a:miter lim="400000"/>
          </a:ln>
        </p:spPr>
      </p:pic>
      <p:sp>
        <p:nvSpPr>
          <p:cNvPr id="9" name="线条"/>
          <p:cNvSpPr/>
          <p:nvPr userDrawn="1"/>
        </p:nvSpPr>
        <p:spPr>
          <a:xfrm>
            <a:off x="0" y="3602038"/>
            <a:ext cx="7778849" cy="0"/>
          </a:xfrm>
          <a:prstGeom prst="line">
            <a:avLst/>
          </a:prstGeom>
          <a:ln w="12700">
            <a:solidFill>
              <a:srgbClr val="54AAE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Tree>
    <p:extLst>
      <p:ext uri="{BB962C8B-B14F-4D97-AF65-F5344CB8AC3E}">
        <p14:creationId xmlns:p14="http://schemas.microsoft.com/office/powerpoint/2010/main" val="366436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55AAE0"/>
        </a:solidFill>
        <a:effectLst/>
      </p:bgPr>
    </p:bg>
    <p:spTree>
      <p:nvGrpSpPr>
        <p:cNvPr id="1" name=""/>
        <p:cNvGrpSpPr/>
        <p:nvPr/>
      </p:nvGrpSpPr>
      <p:grpSpPr>
        <a:xfrm>
          <a:off x="0" y="0"/>
          <a:ext cx="0" cy="0"/>
          <a:chOff x="0" y="0"/>
          <a:chExt cx="0" cy="0"/>
        </a:xfrm>
      </p:grpSpPr>
      <p:pic>
        <p:nvPicPr>
          <p:cNvPr id="10" name="图像" descr="图像"/>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72721" y="0"/>
            <a:ext cx="4073449" cy="6923009"/>
          </a:xfrm>
          <a:prstGeom prst="rect">
            <a:avLst/>
          </a:prstGeom>
          <a:ln w="12700">
            <a:miter lim="400000"/>
          </a:ln>
        </p:spPr>
      </p:pic>
      <p:sp>
        <p:nvSpPr>
          <p:cNvPr id="11" name="线条"/>
          <p:cNvSpPr/>
          <p:nvPr userDrawn="1"/>
        </p:nvSpPr>
        <p:spPr>
          <a:xfrm>
            <a:off x="4746170" y="3669009"/>
            <a:ext cx="7445830" cy="0"/>
          </a:xfrm>
          <a:prstGeom prst="line">
            <a:avLst/>
          </a:prstGeom>
          <a:ln w="127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12" name="标题 1"/>
          <p:cNvSpPr>
            <a:spLocks noGrp="1"/>
          </p:cNvSpPr>
          <p:nvPr>
            <p:ph type="ctrTitle"/>
          </p:nvPr>
        </p:nvSpPr>
        <p:spPr>
          <a:xfrm>
            <a:off x="5003801" y="1465333"/>
            <a:ext cx="6230256" cy="2203676"/>
          </a:xfrm>
        </p:spPr>
        <p:txBody>
          <a:bodyPr anchor="b">
            <a:noAutofit/>
          </a:bodyPr>
          <a:lstStyle>
            <a:lvl1pPr algn="ctr">
              <a:defRPr sz="54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3" name="副标题 2"/>
          <p:cNvSpPr>
            <a:spLocks noGrp="1"/>
          </p:cNvSpPr>
          <p:nvPr>
            <p:ph type="subTitle" idx="1"/>
          </p:nvPr>
        </p:nvSpPr>
        <p:spPr>
          <a:xfrm>
            <a:off x="5003801" y="3761084"/>
            <a:ext cx="6230256" cy="824819"/>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82830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2" name="北京场BML_骡子.jpg" descr="北京场BML_骡子.jpg"/>
          <p:cNvPicPr>
            <a:picLocks noChangeAspect="1"/>
          </p:cNvPicPr>
          <p:nvPr userDrawn="1"/>
        </p:nvPicPr>
        <p:blipFill>
          <a:blip r:embed="rId2" cstate="email">
            <a:alphaModFix amt="8000"/>
            <a:extLst>
              <a:ext uri="{28A0092B-C50C-407E-A947-70E740481C1C}">
                <a14:useLocalDpi xmlns:a14="http://schemas.microsoft.com/office/drawing/2010/main" val="0"/>
              </a:ext>
            </a:extLst>
          </a:blip>
          <a:stretch>
            <a:fillRect/>
          </a:stretch>
        </p:blipFill>
        <p:spPr>
          <a:xfrm>
            <a:off x="0" y="857"/>
            <a:ext cx="12225528" cy="6876000"/>
          </a:xfrm>
          <a:prstGeom prst="rect">
            <a:avLst/>
          </a:prstGeom>
          <a:ln w="12700">
            <a:miter lim="400000"/>
          </a:ln>
        </p:spPr>
      </p:pic>
      <p:pic>
        <p:nvPicPr>
          <p:cNvPr id="13" name="图像" descr="图像"/>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762245" y="647874"/>
            <a:ext cx="761191" cy="339184"/>
          </a:xfrm>
          <a:prstGeom prst="rect">
            <a:avLst/>
          </a:prstGeom>
          <a:ln w="12700">
            <a:miter lim="400000"/>
          </a:ln>
        </p:spPr>
      </p:pic>
      <p:sp>
        <p:nvSpPr>
          <p:cNvPr id="16" name="矩形"/>
          <p:cNvSpPr/>
          <p:nvPr userDrawn="1"/>
        </p:nvSpPr>
        <p:spPr>
          <a:xfrm>
            <a:off x="4070637" y="3784535"/>
            <a:ext cx="4050726" cy="201539"/>
          </a:xfrm>
          <a:prstGeom prst="rect">
            <a:avLst/>
          </a:prstGeom>
          <a:solidFill>
            <a:srgbClr val="54AAE0"/>
          </a:solidFill>
          <a:ln w="12700">
            <a:miter lim="400000"/>
          </a:ln>
        </p:spPr>
        <p:txBody>
          <a:bodyPr lIns="0" tIns="0" rIns="0" bIns="0" anchor="ctr"/>
          <a:lstStyle/>
          <a:p>
            <a:pPr>
              <a:defRPr sz="3200" b="0">
                <a:solidFill>
                  <a:srgbClr val="54AAE0"/>
                </a:solidFill>
                <a:latin typeface="+mn-lt"/>
                <a:ea typeface="+mn-ea"/>
                <a:cs typeface="+mn-cs"/>
                <a:sym typeface="Helvetica Neue Medium"/>
              </a:defRPr>
            </a:pPr>
            <a:endParaRPr/>
          </a:p>
        </p:txBody>
      </p:sp>
      <p:sp>
        <p:nvSpPr>
          <p:cNvPr id="17" name="文本占位符 24"/>
          <p:cNvSpPr>
            <a:spLocks noGrp="1"/>
          </p:cNvSpPr>
          <p:nvPr>
            <p:ph type="body" sz="quarter" idx="11" hasCustomPrompt="1"/>
          </p:nvPr>
        </p:nvSpPr>
        <p:spPr>
          <a:xfrm>
            <a:off x="4070350" y="3214549"/>
            <a:ext cx="4051013" cy="771525"/>
          </a:xfrm>
        </p:spPr>
        <p:txBody>
          <a:bodyPr anchor="ctr"/>
          <a:lstStyle>
            <a:lvl1pPr marL="0" indent="0" algn="ctr">
              <a:buFontTx/>
              <a:buNone/>
              <a:defRPr/>
            </a:lvl1pPr>
          </a:lstStyle>
          <a:p>
            <a:pPr lvl="0"/>
            <a:r>
              <a:rPr lang="en-US" altLang="zh-CN" dirty="0"/>
              <a:t>Click To Add Your Text</a:t>
            </a:r>
            <a:endParaRPr lang="zh-CN" altLang="en-US" dirty="0"/>
          </a:p>
        </p:txBody>
      </p:sp>
    </p:spTree>
    <p:extLst>
      <p:ext uri="{BB962C8B-B14F-4D97-AF65-F5344CB8AC3E}">
        <p14:creationId xmlns:p14="http://schemas.microsoft.com/office/powerpoint/2010/main" val="162602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4" name="北京场BML_骡子.jpg" descr="北京场BML_骡子.jpg"/>
          <p:cNvPicPr>
            <a:picLocks noChangeAspect="1"/>
          </p:cNvPicPr>
          <p:nvPr userDrawn="1"/>
        </p:nvPicPr>
        <p:blipFill>
          <a:blip r:embed="rId2" cstate="email">
            <a:alphaModFix amt="10000"/>
            <a:extLst>
              <a:ext uri="{28A0092B-C50C-407E-A947-70E740481C1C}">
                <a14:useLocalDpi xmlns:a14="http://schemas.microsoft.com/office/drawing/2010/main" val="0"/>
              </a:ext>
            </a:extLst>
          </a:blip>
          <a:stretch>
            <a:fillRect/>
          </a:stretch>
        </p:blipFill>
        <p:spPr>
          <a:xfrm>
            <a:off x="0" y="856"/>
            <a:ext cx="12192000" cy="6857143"/>
          </a:xfrm>
          <a:prstGeom prst="rect">
            <a:avLst/>
          </a:prstGeom>
          <a:ln w="12700">
            <a:miter lim="400000"/>
          </a:ln>
        </p:spPr>
      </p:pic>
      <p:pic>
        <p:nvPicPr>
          <p:cNvPr id="13" name="图像" descr="图像"/>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762245" y="647874"/>
            <a:ext cx="761191" cy="339184"/>
          </a:xfrm>
          <a:prstGeom prst="rect">
            <a:avLst/>
          </a:prstGeom>
          <a:ln w="12700">
            <a:miter lim="400000"/>
          </a:ln>
        </p:spPr>
      </p:pic>
      <p:sp>
        <p:nvSpPr>
          <p:cNvPr id="21" name="矩形"/>
          <p:cNvSpPr/>
          <p:nvPr userDrawn="1"/>
        </p:nvSpPr>
        <p:spPr>
          <a:xfrm>
            <a:off x="4070637" y="3784535"/>
            <a:ext cx="4050726" cy="201539"/>
          </a:xfrm>
          <a:prstGeom prst="rect">
            <a:avLst/>
          </a:prstGeom>
          <a:solidFill>
            <a:srgbClr val="54AAE0"/>
          </a:solidFill>
          <a:ln w="12700">
            <a:miter lim="400000"/>
          </a:ln>
        </p:spPr>
        <p:txBody>
          <a:bodyPr lIns="0" tIns="0" rIns="0" bIns="0" anchor="ctr"/>
          <a:lstStyle/>
          <a:p>
            <a:pPr>
              <a:defRPr sz="3200" b="0">
                <a:solidFill>
                  <a:srgbClr val="54AAE0"/>
                </a:solidFill>
                <a:latin typeface="+mn-lt"/>
                <a:ea typeface="+mn-ea"/>
                <a:cs typeface="+mn-cs"/>
                <a:sym typeface="Helvetica Neue Medium"/>
              </a:defRPr>
            </a:pPr>
            <a:endParaRPr/>
          </a:p>
        </p:txBody>
      </p:sp>
      <p:sp>
        <p:nvSpPr>
          <p:cNvPr id="25" name="文本占位符 24"/>
          <p:cNvSpPr>
            <a:spLocks noGrp="1"/>
          </p:cNvSpPr>
          <p:nvPr>
            <p:ph type="body" sz="quarter" idx="11" hasCustomPrompt="1"/>
          </p:nvPr>
        </p:nvSpPr>
        <p:spPr>
          <a:xfrm>
            <a:off x="4070350" y="3214549"/>
            <a:ext cx="4051013" cy="771525"/>
          </a:xfrm>
        </p:spPr>
        <p:txBody>
          <a:bodyPr anchor="ctr"/>
          <a:lstStyle>
            <a:lvl1pPr marL="0" indent="0" algn="ctr">
              <a:buFontTx/>
              <a:buNone/>
              <a:defRPr/>
            </a:lvl1pPr>
          </a:lstStyle>
          <a:p>
            <a:pPr lvl="0"/>
            <a:r>
              <a:rPr lang="en-US" altLang="zh-CN" dirty="0"/>
              <a:t>Click To Add Your Text</a:t>
            </a:r>
            <a:endParaRPr lang="zh-CN" altLang="en-US" dirty="0"/>
          </a:p>
        </p:txBody>
      </p:sp>
    </p:spTree>
    <p:extLst>
      <p:ext uri="{BB962C8B-B14F-4D97-AF65-F5344CB8AC3E}">
        <p14:creationId xmlns:p14="http://schemas.microsoft.com/office/powerpoint/2010/main" val="416993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472929"/>
            <a:ext cx="9726227" cy="689075"/>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Click To Add Your Text</a:t>
            </a:r>
          </a:p>
        </p:txBody>
      </p:sp>
      <p:sp>
        <p:nvSpPr>
          <p:cNvPr id="3" name="内容占位符 2"/>
          <p:cNvSpPr>
            <a:spLocks noGrp="1"/>
          </p:cNvSpPr>
          <p:nvPr>
            <p:ph idx="1"/>
          </p:nvPr>
        </p:nvSpPr>
        <p:spPr>
          <a:xfrm>
            <a:off x="838200" y="1534564"/>
            <a:ext cx="10515600" cy="46423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文本框 6">
            <a:extLst>
              <a:ext uri="{FF2B5EF4-FFF2-40B4-BE49-F238E27FC236}">
                <a16:creationId xmlns:a16="http://schemas.microsoft.com/office/drawing/2014/main" id="{BB7C6347-4265-48AD-9476-A75D3BA375EC}"/>
              </a:ext>
            </a:extLst>
          </p:cNvPr>
          <p:cNvSpPr txBox="1"/>
          <p:nvPr userDrawn="1"/>
        </p:nvSpPr>
        <p:spPr>
          <a:xfrm>
            <a:off x="910770" y="1148483"/>
            <a:ext cx="542136" cy="369332"/>
          </a:xfrm>
          <a:prstGeom prst="rect">
            <a:avLst/>
          </a:prstGeom>
          <a:noFill/>
        </p:spPr>
        <p:txBody>
          <a:bodyPr wrap="none">
            <a:spAutoFit/>
          </a:bodyPr>
          <a:lstStyle>
            <a:defPPr>
              <a:defRPr lang="zh-CN"/>
            </a:defPPr>
            <a:lvl1pPr>
              <a:defRPr sz="1600">
                <a:solidFill>
                  <a:schemeClr val="bg1"/>
                </a:solidFill>
                <a:latin typeface="等线" panose="02010600030101010101" pitchFamily="2" charset="-122"/>
                <a:ea typeface="等线" panose="02010600030101010101" pitchFamily="2" charset="-122"/>
              </a:defRPr>
            </a:lvl1pPr>
          </a:lstStyle>
          <a:p>
            <a:r>
              <a:rPr lang="en-US" altLang="zh-CN" sz="1800" dirty="0">
                <a:solidFill>
                  <a:schemeClr val="bg1">
                    <a:lumMod val="75000"/>
                  </a:schemeClr>
                </a:solidFill>
                <a:latin typeface="Abadi" panose="020B0604020104020204" pitchFamily="34" charset="0"/>
              </a:rPr>
              <a:t>MTC</a:t>
            </a:r>
          </a:p>
        </p:txBody>
      </p:sp>
      <p:cxnSp>
        <p:nvCxnSpPr>
          <p:cNvPr id="9" name="直接连接符 8">
            <a:extLst>
              <a:ext uri="{FF2B5EF4-FFF2-40B4-BE49-F238E27FC236}">
                <a16:creationId xmlns:a16="http://schemas.microsoft.com/office/drawing/2014/main" id="{A3896F8A-FC49-47AD-93C2-E31FEFE2C89A}"/>
              </a:ext>
            </a:extLst>
          </p:cNvPr>
          <p:cNvCxnSpPr>
            <a:cxnSpLocks/>
          </p:cNvCxnSpPr>
          <p:nvPr userDrawn="1"/>
        </p:nvCxnSpPr>
        <p:spPr>
          <a:xfrm>
            <a:off x="620486" y="1162004"/>
            <a:ext cx="54755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F66336B-FC0B-4630-BEC8-C9FA3A9401FB}"/>
              </a:ext>
            </a:extLst>
          </p:cNvPr>
          <p:cNvCxnSpPr>
            <a:cxnSpLocks/>
          </p:cNvCxnSpPr>
          <p:nvPr userDrawn="1"/>
        </p:nvCxnSpPr>
        <p:spPr>
          <a:xfrm>
            <a:off x="769258" y="421069"/>
            <a:ext cx="0" cy="956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像" descr="图像"/>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762245" y="647874"/>
            <a:ext cx="761191" cy="339184"/>
          </a:xfrm>
          <a:prstGeom prst="rect">
            <a:avLst/>
          </a:prstGeom>
          <a:ln w="12700">
            <a:miter lim="400000"/>
          </a:ln>
        </p:spPr>
      </p:pic>
    </p:spTree>
    <p:extLst>
      <p:ext uri="{BB962C8B-B14F-4D97-AF65-F5344CB8AC3E}">
        <p14:creationId xmlns:p14="http://schemas.microsoft.com/office/powerpoint/2010/main" val="161939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517815"/>
            <a:ext cx="5181600" cy="465914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517815"/>
            <a:ext cx="5181600" cy="465914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像" descr="图像"/>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762245" y="647874"/>
            <a:ext cx="761191" cy="339184"/>
          </a:xfrm>
          <a:prstGeom prst="rect">
            <a:avLst/>
          </a:prstGeom>
          <a:ln w="12700">
            <a:miter lim="400000"/>
          </a:ln>
        </p:spPr>
      </p:pic>
      <p:sp>
        <p:nvSpPr>
          <p:cNvPr id="16" name="标题 1"/>
          <p:cNvSpPr>
            <a:spLocks noGrp="1"/>
          </p:cNvSpPr>
          <p:nvPr>
            <p:ph type="title" hasCustomPrompt="1"/>
          </p:nvPr>
        </p:nvSpPr>
        <p:spPr>
          <a:xfrm>
            <a:off x="838200" y="472929"/>
            <a:ext cx="9726227" cy="689075"/>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Click To Add Your Text</a:t>
            </a:r>
          </a:p>
        </p:txBody>
      </p:sp>
      <p:sp>
        <p:nvSpPr>
          <p:cNvPr id="17" name="文本框 16">
            <a:extLst>
              <a:ext uri="{FF2B5EF4-FFF2-40B4-BE49-F238E27FC236}">
                <a16:creationId xmlns:a16="http://schemas.microsoft.com/office/drawing/2014/main" id="{BB7C6347-4265-48AD-9476-A75D3BA375EC}"/>
              </a:ext>
            </a:extLst>
          </p:cNvPr>
          <p:cNvSpPr txBox="1"/>
          <p:nvPr userDrawn="1"/>
        </p:nvSpPr>
        <p:spPr>
          <a:xfrm>
            <a:off x="910770" y="1148483"/>
            <a:ext cx="542136" cy="369332"/>
          </a:xfrm>
          <a:prstGeom prst="rect">
            <a:avLst/>
          </a:prstGeom>
          <a:noFill/>
        </p:spPr>
        <p:txBody>
          <a:bodyPr wrap="none">
            <a:spAutoFit/>
          </a:bodyPr>
          <a:lstStyle>
            <a:defPPr>
              <a:defRPr lang="zh-CN"/>
            </a:defPPr>
            <a:lvl1pPr>
              <a:defRPr sz="1600">
                <a:solidFill>
                  <a:schemeClr val="bg1"/>
                </a:solidFill>
                <a:latin typeface="等线" panose="02010600030101010101" pitchFamily="2" charset="-122"/>
                <a:ea typeface="等线" panose="02010600030101010101" pitchFamily="2" charset="-122"/>
              </a:defRPr>
            </a:lvl1pPr>
          </a:lstStyle>
          <a:p>
            <a:r>
              <a:rPr lang="en-US" altLang="zh-CN" sz="1800" dirty="0">
                <a:solidFill>
                  <a:schemeClr val="bg1">
                    <a:lumMod val="75000"/>
                  </a:schemeClr>
                </a:solidFill>
                <a:latin typeface="Abadi" panose="020B0604020104020204" pitchFamily="34" charset="0"/>
              </a:rPr>
              <a:t>MTC</a:t>
            </a:r>
          </a:p>
        </p:txBody>
      </p:sp>
      <p:cxnSp>
        <p:nvCxnSpPr>
          <p:cNvPr id="18" name="直接连接符 17">
            <a:extLst>
              <a:ext uri="{FF2B5EF4-FFF2-40B4-BE49-F238E27FC236}">
                <a16:creationId xmlns:a16="http://schemas.microsoft.com/office/drawing/2014/main" id="{A3896F8A-FC49-47AD-93C2-E31FEFE2C89A}"/>
              </a:ext>
            </a:extLst>
          </p:cNvPr>
          <p:cNvCxnSpPr>
            <a:cxnSpLocks/>
          </p:cNvCxnSpPr>
          <p:nvPr userDrawn="1"/>
        </p:nvCxnSpPr>
        <p:spPr>
          <a:xfrm>
            <a:off x="620486" y="1162004"/>
            <a:ext cx="54755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F66336B-FC0B-4630-BEC8-C9FA3A9401FB}"/>
              </a:ext>
            </a:extLst>
          </p:cNvPr>
          <p:cNvCxnSpPr>
            <a:cxnSpLocks/>
          </p:cNvCxnSpPr>
          <p:nvPr userDrawn="1"/>
        </p:nvCxnSpPr>
        <p:spPr>
          <a:xfrm>
            <a:off x="769258" y="421069"/>
            <a:ext cx="0" cy="956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11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13" name="图像" descr="图像"/>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762245" y="647874"/>
            <a:ext cx="761191" cy="339184"/>
          </a:xfrm>
          <a:prstGeom prst="rect">
            <a:avLst/>
          </a:prstGeom>
          <a:ln w="12700">
            <a:miter lim="400000"/>
          </a:ln>
        </p:spPr>
      </p:pic>
    </p:spTree>
    <p:extLst>
      <p:ext uri="{BB962C8B-B14F-4D97-AF65-F5344CB8AC3E}">
        <p14:creationId xmlns:p14="http://schemas.microsoft.com/office/powerpoint/2010/main" val="50029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669925" y="4073570"/>
            <a:ext cx="10850563" cy="655784"/>
          </a:xfrm>
        </p:spPr>
        <p:txBody>
          <a:bodyPr anchor="ctr">
            <a:normAutofit/>
          </a:bodyPr>
          <a:lstStyle>
            <a:lvl1pPr marL="0" indent="0" algn="ctr">
              <a:buFont typeface="Arial" panose="020B0604020202020204" pitchFamily="34" charset="0"/>
              <a:buNone/>
              <a:defRPr sz="3200">
                <a:solidFill>
                  <a:schemeClr val="accent1">
                    <a:lumMod val="50000"/>
                  </a:schemeClr>
                </a:solidFill>
              </a:defRPr>
            </a:lvl1pPr>
          </a:lstStyle>
          <a:p>
            <a:r>
              <a:rPr lang="zh-CN" altLang="en-US" dirty="0"/>
              <a:t>结束语</a:t>
            </a:r>
          </a:p>
        </p:txBody>
      </p:sp>
      <p:sp>
        <p:nvSpPr>
          <p:cNvPr id="7" name="文本占位符 62"/>
          <p:cNvSpPr>
            <a:spLocks noGrp="1"/>
          </p:cNvSpPr>
          <p:nvPr>
            <p:ph type="body" sz="quarter" idx="17" hasCustomPrompt="1"/>
          </p:nvPr>
        </p:nvSpPr>
        <p:spPr>
          <a:xfrm>
            <a:off x="669925" y="5011811"/>
            <a:ext cx="10850563" cy="310871"/>
          </a:xfrm>
        </p:spPr>
        <p:txBody>
          <a:bodyPr vert="horz" lIns="91440" tIns="45720" rIns="91440" bIns="45720" rtlCol="0">
            <a:normAutofit/>
          </a:bodyPr>
          <a:lstStyle>
            <a:lvl1pPr marL="0" indent="0" algn="ctr">
              <a:buNone/>
              <a:defRPr lang="zh-CN" altLang="en-US" sz="1600" smtClean="0">
                <a:solidFill>
                  <a:schemeClr val="accent1">
                    <a:lumMod val="50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8" name="文本占位符 62"/>
          <p:cNvSpPr>
            <a:spLocks noGrp="1"/>
          </p:cNvSpPr>
          <p:nvPr>
            <p:ph type="body" sz="quarter" idx="18" hasCustomPrompt="1"/>
          </p:nvPr>
        </p:nvSpPr>
        <p:spPr>
          <a:xfrm>
            <a:off x="669925" y="5327445"/>
            <a:ext cx="10850563" cy="310871"/>
          </a:xfrm>
        </p:spPr>
        <p:txBody>
          <a:bodyPr vert="horz" lIns="91440" tIns="45720" rIns="91440" bIns="45720" rtlCol="0">
            <a:normAutofit/>
          </a:bodyPr>
          <a:lstStyle>
            <a:lvl1pPr marL="0" indent="0" algn="ctr">
              <a:buNone/>
              <a:defRPr lang="zh-CN" altLang="en-US" sz="1600" smtClean="0">
                <a:solidFill>
                  <a:schemeClr val="accent1">
                    <a:lumMod val="50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pic>
        <p:nvPicPr>
          <p:cNvPr id="9" name="图片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21259" y="409617"/>
            <a:ext cx="3147894" cy="4068807"/>
          </a:xfrm>
          <a:prstGeom prst="rect">
            <a:avLst/>
          </a:prstGeom>
        </p:spPr>
      </p:pic>
    </p:spTree>
    <p:extLst>
      <p:ext uri="{BB962C8B-B14F-4D97-AF65-F5344CB8AC3E}">
        <p14:creationId xmlns:p14="http://schemas.microsoft.com/office/powerpoint/2010/main" val="1290669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5" name="图片 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1000" y="6158996"/>
            <a:ext cx="514974" cy="665630"/>
          </a:xfrm>
          <a:prstGeom prst="rect">
            <a:avLst/>
          </a:prstGeom>
        </p:spPr>
      </p:pic>
    </p:spTree>
    <p:extLst>
      <p:ext uri="{BB962C8B-B14F-4D97-AF65-F5344CB8AC3E}">
        <p14:creationId xmlns:p14="http://schemas.microsoft.com/office/powerpoint/2010/main" val="38754388"/>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2" r:id="rId4"/>
    <p:sldLayoutId id="2147483650" r:id="rId5"/>
    <p:sldLayoutId id="2147483656" r:id="rId6"/>
    <p:sldLayoutId id="2147483658" r:id="rId7"/>
    <p:sldLayoutId id="214748365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tif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chrome://tracing/" TargetMode="Externa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t>WebAssembly</a:t>
            </a:r>
            <a:br>
              <a:rPr lang="en-US" altLang="zh-CN" dirty="0"/>
            </a:br>
            <a:r>
              <a:rPr lang="zh-CN" altLang="en-US" dirty="0"/>
              <a:t>在投稿侧的应用</a:t>
            </a:r>
          </a:p>
        </p:txBody>
      </p:sp>
    </p:spTree>
    <p:extLst>
      <p:ext uri="{BB962C8B-B14F-4D97-AF65-F5344CB8AC3E}">
        <p14:creationId xmlns:p14="http://schemas.microsoft.com/office/powerpoint/2010/main" val="2855401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fr-FR" dirty="0"/>
              <a:t>使用</a:t>
            </a:r>
            <a:r>
              <a:rPr lang="fr-FR" altLang="zh-CN" dirty="0" err="1"/>
              <a:t>Emscripten</a:t>
            </a:r>
            <a:r>
              <a:rPr lang="zh-CN" altLang="fr-FR" dirty="0"/>
              <a:t>构建</a:t>
            </a:r>
            <a:r>
              <a:rPr lang="fr-FR" altLang="zh-CN" dirty="0" err="1"/>
              <a:t>WebAssembly</a:t>
            </a:r>
            <a:r>
              <a:rPr lang="zh-CN" altLang="fr-FR" dirty="0"/>
              <a:t>项目</a:t>
            </a:r>
            <a:endParaRPr lang="zh-CN" altLang="en-US" dirty="0"/>
          </a:p>
        </p:txBody>
      </p:sp>
      <p:sp>
        <p:nvSpPr>
          <p:cNvPr id="5" name="内容占位符 4">
            <a:extLst>
              <a:ext uri="{FF2B5EF4-FFF2-40B4-BE49-F238E27FC236}">
                <a16:creationId xmlns:a16="http://schemas.microsoft.com/office/drawing/2014/main" id="{8F4579F0-45F2-2A49-AAC7-CB18E9A0C7E4}"/>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95E28736-32B2-1144-9729-D0DB9C9259BF}"/>
              </a:ext>
            </a:extLst>
          </p:cNvPr>
          <p:cNvPicPr>
            <a:picLocks noChangeAspect="1"/>
          </p:cNvPicPr>
          <p:nvPr/>
        </p:nvPicPr>
        <p:blipFill>
          <a:blip r:embed="rId2"/>
          <a:stretch>
            <a:fillRect/>
          </a:stretch>
        </p:blipFill>
        <p:spPr>
          <a:xfrm>
            <a:off x="673100" y="1534564"/>
            <a:ext cx="10845800" cy="4203700"/>
          </a:xfrm>
          <a:prstGeom prst="rect">
            <a:avLst/>
          </a:prstGeom>
        </p:spPr>
      </p:pic>
    </p:spTree>
    <p:extLst>
      <p:ext uri="{BB962C8B-B14F-4D97-AF65-F5344CB8AC3E}">
        <p14:creationId xmlns:p14="http://schemas.microsoft.com/office/powerpoint/2010/main" val="1832235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fr-FR" dirty="0"/>
              <a:t>使用</a:t>
            </a:r>
            <a:r>
              <a:rPr lang="fr-FR" altLang="zh-CN" dirty="0" err="1"/>
              <a:t>Emscripten</a:t>
            </a:r>
            <a:r>
              <a:rPr lang="zh-CN" altLang="fr-FR" dirty="0"/>
              <a:t>构建</a:t>
            </a:r>
            <a:r>
              <a:rPr lang="fr-FR" altLang="zh-CN" dirty="0" err="1"/>
              <a:t>WebAssembly</a:t>
            </a:r>
            <a:r>
              <a:rPr lang="zh-CN" altLang="fr-FR" dirty="0"/>
              <a:t>项目</a:t>
            </a:r>
            <a:endParaRPr lang="zh-CN" altLang="en-US" dirty="0"/>
          </a:p>
        </p:txBody>
      </p:sp>
      <p:pic>
        <p:nvPicPr>
          <p:cNvPr id="5" name="内容占位符 4"/>
          <p:cNvPicPr>
            <a:picLocks noGrp="1" noChangeAspect="1"/>
          </p:cNvPicPr>
          <p:nvPr>
            <p:ph idx="1"/>
          </p:nvPr>
        </p:nvPicPr>
        <p:blipFill>
          <a:blip r:embed="rId2"/>
          <a:stretch>
            <a:fillRect/>
          </a:stretch>
        </p:blipFill>
        <p:spPr>
          <a:xfrm>
            <a:off x="838200" y="2035446"/>
            <a:ext cx="2959100" cy="1054100"/>
          </a:xfrm>
          <a:prstGeom prst="rect">
            <a:avLst/>
          </a:prstGeom>
        </p:spPr>
      </p:pic>
      <p:pic>
        <p:nvPicPr>
          <p:cNvPr id="6" name="图片 5"/>
          <p:cNvPicPr>
            <a:picLocks noChangeAspect="1"/>
          </p:cNvPicPr>
          <p:nvPr/>
        </p:nvPicPr>
        <p:blipFill>
          <a:blip r:embed="rId3"/>
          <a:stretch>
            <a:fillRect/>
          </a:stretch>
        </p:blipFill>
        <p:spPr>
          <a:xfrm>
            <a:off x="5119167" y="2035446"/>
            <a:ext cx="5448300" cy="1435100"/>
          </a:xfrm>
          <a:prstGeom prst="rect">
            <a:avLst/>
          </a:prstGeom>
        </p:spPr>
      </p:pic>
      <p:pic>
        <p:nvPicPr>
          <p:cNvPr id="7" name="内容占位符 6"/>
          <p:cNvPicPr>
            <a:picLocks noChangeAspect="1"/>
          </p:cNvPicPr>
          <p:nvPr/>
        </p:nvPicPr>
        <p:blipFill>
          <a:blip r:embed="rId4"/>
          <a:stretch>
            <a:fillRect/>
          </a:stretch>
        </p:blipFill>
        <p:spPr>
          <a:xfrm>
            <a:off x="2875563" y="4343988"/>
            <a:ext cx="5651500" cy="1574800"/>
          </a:xfrm>
          <a:prstGeom prst="rect">
            <a:avLst/>
          </a:prstGeom>
        </p:spPr>
      </p:pic>
    </p:spTree>
    <p:extLst>
      <p:ext uri="{BB962C8B-B14F-4D97-AF65-F5344CB8AC3E}">
        <p14:creationId xmlns:p14="http://schemas.microsoft.com/office/powerpoint/2010/main" val="67050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fr-FR" dirty="0"/>
              <a:t>使用</a:t>
            </a:r>
            <a:r>
              <a:rPr lang="fr-FR" altLang="zh-CN" dirty="0" err="1"/>
              <a:t>Emscripten</a:t>
            </a:r>
            <a:r>
              <a:rPr lang="zh-CN" altLang="fr-FR" dirty="0"/>
              <a:t>构建</a:t>
            </a:r>
            <a:r>
              <a:rPr lang="fr-FR" altLang="zh-CN" dirty="0" err="1"/>
              <a:t>WebAssembly</a:t>
            </a:r>
            <a:r>
              <a:rPr lang="zh-CN" altLang="fr-FR" dirty="0"/>
              <a:t>项目</a:t>
            </a:r>
            <a:endParaRPr lang="zh-CN" altLang="en-US" dirty="0"/>
          </a:p>
        </p:txBody>
      </p:sp>
      <p:pic>
        <p:nvPicPr>
          <p:cNvPr id="4" name="内容占位符 3"/>
          <p:cNvPicPr>
            <a:picLocks noGrp="1" noChangeAspect="1"/>
          </p:cNvPicPr>
          <p:nvPr>
            <p:ph idx="1"/>
          </p:nvPr>
        </p:nvPicPr>
        <p:blipFill>
          <a:blip r:embed="rId2"/>
          <a:stretch>
            <a:fillRect/>
          </a:stretch>
        </p:blipFill>
        <p:spPr>
          <a:xfrm>
            <a:off x="838200" y="2033587"/>
            <a:ext cx="4267200" cy="3644900"/>
          </a:xfrm>
          <a:prstGeom prst="rect">
            <a:avLst/>
          </a:prstGeom>
        </p:spPr>
      </p:pic>
      <p:pic>
        <p:nvPicPr>
          <p:cNvPr id="5" name="图片 4"/>
          <p:cNvPicPr>
            <a:picLocks noChangeAspect="1"/>
          </p:cNvPicPr>
          <p:nvPr/>
        </p:nvPicPr>
        <p:blipFill>
          <a:blip r:embed="rId3"/>
          <a:stretch>
            <a:fillRect/>
          </a:stretch>
        </p:blipFill>
        <p:spPr>
          <a:xfrm>
            <a:off x="5105400" y="1737267"/>
            <a:ext cx="6642100" cy="952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269141"/>
            <a:ext cx="1943100" cy="596900"/>
          </a:xfrm>
          <a:prstGeom prst="rect">
            <a:avLst/>
          </a:prstGeom>
        </p:spPr>
      </p:pic>
    </p:spTree>
    <p:extLst>
      <p:ext uri="{BB962C8B-B14F-4D97-AF65-F5344CB8AC3E}">
        <p14:creationId xmlns:p14="http://schemas.microsoft.com/office/powerpoint/2010/main" val="67610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fr-FR" dirty="0"/>
              <a:t>使用</a:t>
            </a:r>
            <a:r>
              <a:rPr lang="fr-FR" altLang="zh-CN" dirty="0" err="1"/>
              <a:t>Emscripten</a:t>
            </a:r>
            <a:r>
              <a:rPr lang="zh-CN" altLang="fr-FR" dirty="0"/>
              <a:t>构建</a:t>
            </a:r>
            <a:r>
              <a:rPr lang="fr-FR" altLang="zh-CN" dirty="0" err="1"/>
              <a:t>WebAssembly</a:t>
            </a:r>
            <a:r>
              <a:rPr lang="zh-CN" altLang="fr-FR" dirty="0"/>
              <a:t>项目</a:t>
            </a:r>
            <a:endParaRPr lang="zh-CN" altLang="en-US" dirty="0"/>
          </a:p>
        </p:txBody>
      </p:sp>
      <p:sp>
        <p:nvSpPr>
          <p:cNvPr id="3" name="内容占位符 2"/>
          <p:cNvSpPr>
            <a:spLocks noGrp="1"/>
          </p:cNvSpPr>
          <p:nvPr>
            <p:ph idx="1"/>
          </p:nvPr>
        </p:nvSpPr>
        <p:spPr/>
        <p:txBody>
          <a:bodyPr/>
          <a:lstStyle/>
          <a:p>
            <a:r>
              <a:rPr kumimoji="1" lang="en-US" altLang="zh-CN" dirty="0" err="1"/>
              <a:t>Emscripten</a:t>
            </a:r>
            <a:r>
              <a:rPr kumimoji="1" lang="zh-CN" altLang="en-US" dirty="0"/>
              <a:t> 胶水代码</a:t>
            </a:r>
            <a:endParaRPr kumimoji="1" lang="en-US" altLang="zh-CN" dirty="0"/>
          </a:p>
          <a:p>
            <a:pPr lvl="1"/>
            <a:endParaRPr kumimoji="1" lang="en-US" altLang="zh-CN" dirty="0"/>
          </a:p>
          <a:p>
            <a:pPr lvl="1"/>
            <a:r>
              <a:rPr kumimoji="1" lang="zh-CN" altLang="en-US" sz="2000" dirty="0"/>
              <a:t>初始化</a:t>
            </a:r>
            <a:r>
              <a:rPr kumimoji="1" lang="en-US" altLang="zh-CN" sz="2000" dirty="0" err="1"/>
              <a:t>wasm</a:t>
            </a:r>
            <a:r>
              <a:rPr kumimoji="1" lang="zh-CN" altLang="en-US" sz="2000" dirty="0"/>
              <a:t>运行环境</a:t>
            </a:r>
            <a:endParaRPr kumimoji="1" lang="en-US" altLang="zh-CN" sz="2000" dirty="0"/>
          </a:p>
          <a:p>
            <a:pPr lvl="2"/>
            <a:endParaRPr kumimoji="1" lang="en-US" altLang="zh-CN" dirty="0"/>
          </a:p>
          <a:p>
            <a:pPr lvl="2"/>
            <a:r>
              <a:rPr kumimoji="1" lang="zh-CN" altLang="en-US" sz="1800" dirty="0"/>
              <a:t>初始化 </a:t>
            </a:r>
            <a:r>
              <a:rPr lang="en" altLang="zh-CN" sz="1800" b="1" dirty="0" err="1"/>
              <a:t>WebAssembly.Memory</a:t>
            </a:r>
            <a:r>
              <a:rPr kumimoji="1" lang="zh-CN" altLang="en-US" sz="1800" b="1" dirty="0"/>
              <a:t> </a:t>
            </a:r>
            <a:r>
              <a:rPr lang="en" altLang="zh-CN" sz="1800" b="1" dirty="0" err="1"/>
              <a:t>WebAssembly.Table</a:t>
            </a:r>
            <a:endParaRPr lang="en" altLang="zh-CN" sz="1800" b="1" dirty="0"/>
          </a:p>
          <a:p>
            <a:pPr lvl="2"/>
            <a:r>
              <a:rPr kumimoji="1" lang="zh-CN" altLang="en-US" sz="1800" dirty="0"/>
              <a:t>提供</a:t>
            </a:r>
            <a:r>
              <a:rPr kumimoji="1" lang="en-US" altLang="zh-CN" sz="1800" dirty="0" err="1"/>
              <a:t>js</a:t>
            </a:r>
            <a:r>
              <a:rPr kumimoji="1" lang="zh-CN" altLang="en-US" sz="1800" dirty="0"/>
              <a:t>方法供</a:t>
            </a:r>
            <a:r>
              <a:rPr kumimoji="1" lang="en-US" altLang="zh-CN" sz="1800" dirty="0" err="1"/>
              <a:t>wasm</a:t>
            </a:r>
            <a:r>
              <a:rPr kumimoji="1" lang="zh-CN" altLang="en-US" sz="1800" dirty="0"/>
              <a:t>调用</a:t>
            </a:r>
            <a:r>
              <a:rPr kumimoji="1" lang="en-US" altLang="zh-CN" sz="1800" dirty="0"/>
              <a:t>(</a:t>
            </a:r>
            <a:r>
              <a:rPr kumimoji="1" lang="zh-CN" altLang="en-US" sz="1800" dirty="0"/>
              <a:t>文件系统、内存管理、浏览器</a:t>
            </a:r>
            <a:r>
              <a:rPr kumimoji="1" lang="en-US" altLang="zh-CN" sz="1800" dirty="0"/>
              <a:t>API)</a:t>
            </a:r>
          </a:p>
          <a:p>
            <a:pPr lvl="2"/>
            <a:endParaRPr kumimoji="1" lang="en-US" altLang="zh-CN" b="1" dirty="0"/>
          </a:p>
          <a:p>
            <a:pPr lvl="1"/>
            <a:r>
              <a:rPr kumimoji="1" lang="zh-CN" altLang="en-US" sz="2000" dirty="0"/>
              <a:t>拉取</a:t>
            </a:r>
            <a:r>
              <a:rPr kumimoji="1" lang="en-US" altLang="zh-CN" sz="2000" dirty="0" err="1"/>
              <a:t>wasm</a:t>
            </a:r>
            <a:r>
              <a:rPr kumimoji="1" lang="zh-CN" altLang="en-US" sz="2000" dirty="0"/>
              <a:t>文件</a:t>
            </a:r>
            <a:r>
              <a:rPr kumimoji="1" lang="en-US" altLang="zh-CN" sz="2000" dirty="0"/>
              <a:t>&amp;</a:t>
            </a:r>
            <a:r>
              <a:rPr kumimoji="1" lang="zh-CN" altLang="en-US" sz="2000" dirty="0"/>
              <a:t>实例化</a:t>
            </a:r>
            <a:r>
              <a:rPr kumimoji="1" lang="en-US" altLang="zh-CN" sz="2000" dirty="0" err="1"/>
              <a:t>WebAssembly</a:t>
            </a:r>
            <a:r>
              <a:rPr kumimoji="1" lang="zh-CN" altLang="en-US" sz="2000" dirty="0"/>
              <a:t>模块</a:t>
            </a:r>
            <a:endParaRPr kumimoji="1" lang="en-US" altLang="zh-CN" sz="2000" dirty="0"/>
          </a:p>
          <a:p>
            <a:pPr lvl="1"/>
            <a:endParaRPr kumimoji="1" lang="en-US" altLang="zh-CN" sz="2000" dirty="0"/>
          </a:p>
          <a:p>
            <a:pPr lvl="1"/>
            <a:r>
              <a:rPr kumimoji="1" lang="zh-CN" altLang="en-US" sz="2000" dirty="0"/>
              <a:t>全局</a:t>
            </a:r>
            <a:r>
              <a:rPr kumimoji="1" lang="en-US" altLang="zh-CN" sz="2000" dirty="0"/>
              <a:t>Module</a:t>
            </a:r>
            <a:r>
              <a:rPr kumimoji="1" lang="zh-CN" altLang="en-US" sz="2000" dirty="0"/>
              <a:t>对象</a:t>
            </a:r>
            <a:endParaRPr kumimoji="1" lang="en-US" altLang="zh-CN" sz="2000" dirty="0"/>
          </a:p>
          <a:p>
            <a:pPr lvl="2"/>
            <a:r>
              <a:rPr kumimoji="1" lang="zh-CN" altLang="en-US" sz="1600" dirty="0"/>
              <a:t>提供工具函数</a:t>
            </a:r>
            <a:endParaRPr kumimoji="1" lang="en-US" altLang="zh-CN" sz="1600" dirty="0"/>
          </a:p>
          <a:p>
            <a:pPr lvl="2"/>
            <a:r>
              <a:rPr kumimoji="1" lang="zh-CN" altLang="en-US" sz="1600" dirty="0"/>
              <a:t>挂载</a:t>
            </a:r>
            <a:r>
              <a:rPr kumimoji="1" lang="en-US" altLang="zh-CN" sz="1600" dirty="0" err="1"/>
              <a:t>WebAssembly</a:t>
            </a:r>
            <a:r>
              <a:rPr kumimoji="1" lang="zh-CN" altLang="en-US" sz="1600" dirty="0"/>
              <a:t>中暴露的方法</a:t>
            </a:r>
            <a:endParaRPr kumimoji="1" lang="en-US" altLang="zh-CN" sz="1600" dirty="0"/>
          </a:p>
        </p:txBody>
      </p:sp>
    </p:spTree>
    <p:extLst>
      <p:ext uri="{BB962C8B-B14F-4D97-AF65-F5344CB8AC3E}">
        <p14:creationId xmlns:p14="http://schemas.microsoft.com/office/powerpoint/2010/main" val="217495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fr-FR" dirty="0"/>
              <a:t>使用</a:t>
            </a:r>
            <a:r>
              <a:rPr lang="fr-FR" altLang="zh-CN" dirty="0" err="1"/>
              <a:t>Emscripten</a:t>
            </a:r>
            <a:r>
              <a:rPr lang="zh-CN" altLang="fr-FR" dirty="0"/>
              <a:t>构建</a:t>
            </a:r>
            <a:r>
              <a:rPr lang="fr-FR" altLang="zh-CN" dirty="0" err="1"/>
              <a:t>WebAssembly</a:t>
            </a:r>
            <a:r>
              <a:rPr lang="zh-CN" altLang="fr-FR" dirty="0"/>
              <a:t>项目</a:t>
            </a:r>
            <a:endParaRPr lang="zh-CN" altLang="en-US" dirty="0"/>
          </a:p>
        </p:txBody>
      </p:sp>
      <p:pic>
        <p:nvPicPr>
          <p:cNvPr id="7" name="图片 6"/>
          <p:cNvPicPr>
            <a:picLocks noChangeAspect="1"/>
          </p:cNvPicPr>
          <p:nvPr/>
        </p:nvPicPr>
        <p:blipFill>
          <a:blip r:embed="rId2"/>
          <a:stretch>
            <a:fillRect/>
          </a:stretch>
        </p:blipFill>
        <p:spPr>
          <a:xfrm>
            <a:off x="2095500" y="3294063"/>
            <a:ext cx="8001000" cy="2882900"/>
          </a:xfrm>
          <a:prstGeom prst="rect">
            <a:avLst/>
          </a:prstGeom>
        </p:spPr>
      </p:pic>
      <p:pic>
        <p:nvPicPr>
          <p:cNvPr id="5" name="内容占位符 4">
            <a:extLst>
              <a:ext uri="{FF2B5EF4-FFF2-40B4-BE49-F238E27FC236}">
                <a16:creationId xmlns:a16="http://schemas.microsoft.com/office/drawing/2014/main" id="{1B9B7FBB-8C16-C54E-9D86-9F1500D4DB99}"/>
              </a:ext>
            </a:extLst>
          </p:cNvPr>
          <p:cNvPicPr>
            <a:picLocks noGrp="1" noChangeAspect="1"/>
          </p:cNvPicPr>
          <p:nvPr>
            <p:ph idx="1"/>
          </p:nvPr>
        </p:nvPicPr>
        <p:blipFill>
          <a:blip r:embed="rId3"/>
          <a:stretch>
            <a:fillRect/>
          </a:stretch>
        </p:blipFill>
        <p:spPr>
          <a:xfrm>
            <a:off x="2095500" y="1510483"/>
            <a:ext cx="5448300" cy="1435100"/>
          </a:xfrm>
          <a:prstGeom prst="rect">
            <a:avLst/>
          </a:prstGeom>
        </p:spPr>
      </p:pic>
    </p:spTree>
    <p:extLst>
      <p:ext uri="{BB962C8B-B14F-4D97-AF65-F5344CB8AC3E}">
        <p14:creationId xmlns:p14="http://schemas.microsoft.com/office/powerpoint/2010/main" val="212037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WebAssembly</a:t>
            </a:r>
            <a:r>
              <a:rPr lang="zh-CN" altLang="en-US" dirty="0"/>
              <a:t>在创作中心投稿侧的应用</a:t>
            </a:r>
          </a:p>
        </p:txBody>
      </p:sp>
      <p:sp>
        <p:nvSpPr>
          <p:cNvPr id="3" name="内容占位符 2"/>
          <p:cNvSpPr>
            <a:spLocks noGrp="1"/>
          </p:cNvSpPr>
          <p:nvPr>
            <p:ph idx="1"/>
          </p:nvPr>
        </p:nvSpPr>
        <p:spPr/>
        <p:txBody>
          <a:bodyPr/>
          <a:lstStyle/>
          <a:p>
            <a:r>
              <a:rPr kumimoji="1" lang="zh-CN" altLang="en-US" dirty="0"/>
              <a:t>投稿侧遇到的问题</a:t>
            </a:r>
            <a:endParaRPr kumimoji="1" lang="en-US" altLang="zh-CN" dirty="0"/>
          </a:p>
          <a:p>
            <a:pPr lvl="1"/>
            <a:endParaRPr kumimoji="1" lang="en-US" altLang="zh-CN" dirty="0"/>
          </a:p>
          <a:p>
            <a:pPr lvl="1"/>
            <a:r>
              <a:rPr kumimoji="1" lang="zh-CN" altLang="en-US" dirty="0"/>
              <a:t>文件并非视频文件</a:t>
            </a:r>
            <a:endParaRPr kumimoji="1" lang="en-US" altLang="zh-CN" dirty="0"/>
          </a:p>
          <a:p>
            <a:pPr lvl="1"/>
            <a:endParaRPr kumimoji="1" lang="en-US" altLang="zh-CN" dirty="0"/>
          </a:p>
          <a:p>
            <a:pPr lvl="1"/>
            <a:r>
              <a:rPr kumimoji="1" lang="zh-CN" altLang="en-US" dirty="0"/>
              <a:t>文件没有合法描述</a:t>
            </a:r>
            <a:endParaRPr kumimoji="1" lang="en-US" altLang="zh-CN" dirty="0"/>
          </a:p>
          <a:p>
            <a:pPr lvl="1"/>
            <a:endParaRPr kumimoji="1" lang="en-US" altLang="zh-CN" dirty="0"/>
          </a:p>
          <a:p>
            <a:pPr lvl="1"/>
            <a:r>
              <a:rPr kumimoji="1" lang="zh-CN" altLang="en-US" dirty="0"/>
              <a:t>文件没有视频轨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686" y="1162004"/>
            <a:ext cx="6894127" cy="6205565"/>
          </a:xfrm>
          <a:prstGeom prst="rect">
            <a:avLst/>
          </a:prstGeom>
        </p:spPr>
      </p:pic>
    </p:spTree>
    <p:extLst>
      <p:ext uri="{BB962C8B-B14F-4D97-AF65-F5344CB8AC3E}">
        <p14:creationId xmlns:p14="http://schemas.microsoft.com/office/powerpoint/2010/main" val="86169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WebAssembly</a:t>
            </a:r>
            <a:r>
              <a:rPr lang="zh-CN" altLang="en-US" dirty="0"/>
              <a:t>在创作中心投稿侧的应用</a:t>
            </a:r>
          </a:p>
        </p:txBody>
      </p:sp>
      <p:sp>
        <p:nvSpPr>
          <p:cNvPr id="3" name="内容占位符 2"/>
          <p:cNvSpPr>
            <a:spLocks noGrp="1"/>
          </p:cNvSpPr>
          <p:nvPr>
            <p:ph idx="1"/>
          </p:nvPr>
        </p:nvSpPr>
        <p:spPr/>
        <p:txBody>
          <a:bodyPr/>
          <a:lstStyle/>
          <a:p>
            <a:r>
              <a:rPr kumimoji="1" lang="zh-CN" altLang="en-US" dirty="0"/>
              <a:t>互动视频投稿</a:t>
            </a:r>
            <a:endParaRPr kumimoji="1" lang="en-US" altLang="zh-CN" dirty="0"/>
          </a:p>
          <a:p>
            <a:pPr lvl="1"/>
            <a:endParaRPr kumimoji="1" lang="en-US" altLang="zh-CN" dirty="0"/>
          </a:p>
          <a:p>
            <a:pPr lvl="1"/>
            <a:r>
              <a:rPr kumimoji="1" lang="zh-CN" altLang="en-US" dirty="0"/>
              <a:t>限制稿件时长</a:t>
            </a:r>
            <a:endParaRPr kumimoji="1" lang="en-US" altLang="zh-CN" dirty="0"/>
          </a:p>
          <a:p>
            <a:pPr lvl="1"/>
            <a:endParaRPr kumimoji="1" lang="en-US" altLang="zh-CN" dirty="0"/>
          </a:p>
          <a:p>
            <a:pPr lvl="1"/>
            <a:r>
              <a:rPr kumimoji="1" lang="zh-CN" altLang="en-US" dirty="0"/>
              <a:t>判断是否为竖屏视频</a:t>
            </a:r>
            <a:endParaRPr kumimoji="1"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176" y="1924825"/>
            <a:ext cx="5346700" cy="3454400"/>
          </a:xfrm>
          <a:prstGeom prst="rect">
            <a:avLst/>
          </a:prstGeom>
        </p:spPr>
      </p:pic>
    </p:spTree>
    <p:extLst>
      <p:ext uri="{BB962C8B-B14F-4D97-AF65-F5344CB8AC3E}">
        <p14:creationId xmlns:p14="http://schemas.microsoft.com/office/powerpoint/2010/main" val="125658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WebAssembly</a:t>
            </a:r>
            <a:r>
              <a:rPr lang="zh-CN" altLang="en-US" dirty="0"/>
              <a:t>在创作中心投稿侧的应用</a:t>
            </a:r>
          </a:p>
        </p:txBody>
      </p:sp>
      <p:sp>
        <p:nvSpPr>
          <p:cNvPr id="3" name="内容占位符 2"/>
          <p:cNvSpPr>
            <a:spLocks noGrp="1"/>
          </p:cNvSpPr>
          <p:nvPr>
            <p:ph idx="1"/>
          </p:nvPr>
        </p:nvSpPr>
        <p:spPr/>
        <p:txBody>
          <a:bodyPr/>
          <a:lstStyle/>
          <a:p>
            <a:r>
              <a:rPr kumimoji="1" lang="en-US" altLang="zh-CN" dirty="0" err="1"/>
              <a:t>FFMpeg</a:t>
            </a:r>
            <a:endParaRPr kumimoji="1" lang="en-US" altLang="zh-CN" dirty="0"/>
          </a:p>
          <a:p>
            <a:pPr lvl="1"/>
            <a:endParaRPr kumimoji="1" lang="en-US" altLang="zh-CN" dirty="0"/>
          </a:p>
        </p:txBody>
      </p:sp>
      <p:pic>
        <p:nvPicPr>
          <p:cNvPr id="8" name="图片 7"/>
          <p:cNvPicPr>
            <a:picLocks noChangeAspect="1"/>
          </p:cNvPicPr>
          <p:nvPr/>
        </p:nvPicPr>
        <p:blipFill>
          <a:blip r:embed="rId2"/>
          <a:stretch>
            <a:fillRect/>
          </a:stretch>
        </p:blipFill>
        <p:spPr>
          <a:xfrm>
            <a:off x="838200" y="2051900"/>
            <a:ext cx="6959600" cy="1663700"/>
          </a:xfrm>
          <a:prstGeom prst="rect">
            <a:avLst/>
          </a:prstGeom>
        </p:spPr>
      </p:pic>
      <p:pic>
        <p:nvPicPr>
          <p:cNvPr id="9" name="图片 8"/>
          <p:cNvPicPr>
            <a:picLocks noChangeAspect="1"/>
          </p:cNvPicPr>
          <p:nvPr/>
        </p:nvPicPr>
        <p:blipFill>
          <a:blip r:embed="rId3"/>
          <a:stretch>
            <a:fillRect/>
          </a:stretch>
        </p:blipFill>
        <p:spPr>
          <a:xfrm>
            <a:off x="838200" y="4088160"/>
            <a:ext cx="6692900" cy="1625600"/>
          </a:xfrm>
          <a:prstGeom prst="rect">
            <a:avLst/>
          </a:prstGeom>
        </p:spPr>
      </p:pic>
      <p:pic>
        <p:nvPicPr>
          <p:cNvPr id="10" name="图片 9"/>
          <p:cNvPicPr>
            <a:picLocks noChangeAspect="1"/>
          </p:cNvPicPr>
          <p:nvPr/>
        </p:nvPicPr>
        <p:blipFill>
          <a:blip r:embed="rId4"/>
          <a:stretch>
            <a:fillRect/>
          </a:stretch>
        </p:blipFill>
        <p:spPr>
          <a:xfrm>
            <a:off x="8432800" y="2805460"/>
            <a:ext cx="2921000" cy="2095500"/>
          </a:xfrm>
          <a:prstGeom prst="rect">
            <a:avLst/>
          </a:prstGeom>
        </p:spPr>
      </p:pic>
    </p:spTree>
    <p:extLst>
      <p:ext uri="{BB962C8B-B14F-4D97-AF65-F5344CB8AC3E}">
        <p14:creationId xmlns:p14="http://schemas.microsoft.com/office/powerpoint/2010/main" val="514233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WebAssembly</a:t>
            </a:r>
            <a:r>
              <a:rPr lang="zh-CN" altLang="en-US" dirty="0"/>
              <a:t>在创作中心投稿侧的应用</a:t>
            </a:r>
          </a:p>
        </p:txBody>
      </p:sp>
      <p:sp>
        <p:nvSpPr>
          <p:cNvPr id="3" name="内容占位符 2"/>
          <p:cNvSpPr>
            <a:spLocks noGrp="1"/>
          </p:cNvSpPr>
          <p:nvPr>
            <p:ph idx="1"/>
          </p:nvPr>
        </p:nvSpPr>
        <p:spPr/>
        <p:txBody>
          <a:bodyPr/>
          <a:lstStyle/>
          <a:p>
            <a:r>
              <a:rPr kumimoji="1" lang="en-US" altLang="zh-CN" dirty="0" err="1"/>
              <a:t>FFProbe</a:t>
            </a:r>
            <a:endParaRPr kumimoji="1" lang="en-US" altLang="zh-CN" dirty="0"/>
          </a:p>
          <a:p>
            <a:pPr lvl="1"/>
            <a:endParaRPr kumimoji="1" lang="en-US" altLang="zh-CN" dirty="0"/>
          </a:p>
        </p:txBody>
      </p:sp>
      <p:pic>
        <p:nvPicPr>
          <p:cNvPr id="4" name="图片 3">
            <a:extLst>
              <a:ext uri="{FF2B5EF4-FFF2-40B4-BE49-F238E27FC236}">
                <a16:creationId xmlns:a16="http://schemas.microsoft.com/office/drawing/2014/main" id="{BF806EF7-D0ED-C84A-B9C0-5D46E90DC599}"/>
              </a:ext>
            </a:extLst>
          </p:cNvPr>
          <p:cNvPicPr>
            <a:picLocks noChangeAspect="1"/>
          </p:cNvPicPr>
          <p:nvPr/>
        </p:nvPicPr>
        <p:blipFill>
          <a:blip r:embed="rId2"/>
          <a:stretch>
            <a:fillRect/>
          </a:stretch>
        </p:blipFill>
        <p:spPr>
          <a:xfrm>
            <a:off x="1147638" y="2186255"/>
            <a:ext cx="7759700" cy="533400"/>
          </a:xfrm>
          <a:prstGeom prst="rect">
            <a:avLst/>
          </a:prstGeom>
        </p:spPr>
      </p:pic>
      <p:pic>
        <p:nvPicPr>
          <p:cNvPr id="5" name="图片 4">
            <a:extLst>
              <a:ext uri="{FF2B5EF4-FFF2-40B4-BE49-F238E27FC236}">
                <a16:creationId xmlns:a16="http://schemas.microsoft.com/office/drawing/2014/main" id="{7E2E57B1-AF8B-A14D-8B16-F5AD6EE08553}"/>
              </a:ext>
            </a:extLst>
          </p:cNvPr>
          <p:cNvPicPr>
            <a:picLocks noChangeAspect="1"/>
          </p:cNvPicPr>
          <p:nvPr/>
        </p:nvPicPr>
        <p:blipFill>
          <a:blip r:embed="rId3"/>
          <a:stretch>
            <a:fillRect/>
          </a:stretch>
        </p:blipFill>
        <p:spPr>
          <a:xfrm>
            <a:off x="407899" y="2857500"/>
            <a:ext cx="6515100" cy="4000500"/>
          </a:xfrm>
          <a:prstGeom prst="rect">
            <a:avLst/>
          </a:prstGeom>
        </p:spPr>
      </p:pic>
      <p:pic>
        <p:nvPicPr>
          <p:cNvPr id="6" name="图片 5">
            <a:extLst>
              <a:ext uri="{FF2B5EF4-FFF2-40B4-BE49-F238E27FC236}">
                <a16:creationId xmlns:a16="http://schemas.microsoft.com/office/drawing/2014/main" id="{9CD6255E-6911-6842-9779-9B731C482181}"/>
              </a:ext>
            </a:extLst>
          </p:cNvPr>
          <p:cNvPicPr>
            <a:picLocks noChangeAspect="1"/>
          </p:cNvPicPr>
          <p:nvPr/>
        </p:nvPicPr>
        <p:blipFill>
          <a:blip r:embed="rId4"/>
          <a:stretch>
            <a:fillRect/>
          </a:stretch>
        </p:blipFill>
        <p:spPr>
          <a:xfrm>
            <a:off x="6460662" y="2857500"/>
            <a:ext cx="6705600" cy="3581400"/>
          </a:xfrm>
          <a:prstGeom prst="rect">
            <a:avLst/>
          </a:prstGeom>
        </p:spPr>
      </p:pic>
    </p:spTree>
    <p:extLst>
      <p:ext uri="{BB962C8B-B14F-4D97-AF65-F5344CB8AC3E}">
        <p14:creationId xmlns:p14="http://schemas.microsoft.com/office/powerpoint/2010/main" val="38687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endParaRPr kumimoji="1" lang="en-US" altLang="zh-CN" dirty="0"/>
          </a:p>
          <a:p>
            <a:pPr lvl="1"/>
            <a:endParaRPr kumimoji="1" lang="en-US" altLang="zh-CN" dirty="0"/>
          </a:p>
        </p:txBody>
      </p:sp>
      <p:pic>
        <p:nvPicPr>
          <p:cNvPr id="4" name="图片 3">
            <a:extLst>
              <a:ext uri="{FF2B5EF4-FFF2-40B4-BE49-F238E27FC236}">
                <a16:creationId xmlns:a16="http://schemas.microsoft.com/office/drawing/2014/main" id="{C09E645C-84EB-FB42-84F4-250B6F7B7448}"/>
              </a:ext>
            </a:extLst>
          </p:cNvPr>
          <p:cNvPicPr>
            <a:picLocks noChangeAspect="1"/>
          </p:cNvPicPr>
          <p:nvPr/>
        </p:nvPicPr>
        <p:blipFill>
          <a:blip r:embed="rId2"/>
          <a:stretch>
            <a:fillRect/>
          </a:stretch>
        </p:blipFill>
        <p:spPr>
          <a:xfrm>
            <a:off x="3428750" y="1389944"/>
            <a:ext cx="5334499" cy="4995127"/>
          </a:xfrm>
          <a:prstGeom prst="rect">
            <a:avLst/>
          </a:prstGeom>
        </p:spPr>
      </p:pic>
    </p:spTree>
    <p:extLst>
      <p:ext uri="{BB962C8B-B14F-4D97-AF65-F5344CB8AC3E}">
        <p14:creationId xmlns:p14="http://schemas.microsoft.com/office/powerpoint/2010/main" val="3623822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it-IT" altLang="zh-CN" dirty="0" err="1"/>
              <a:t>WebAssembly</a:t>
            </a:r>
            <a:r>
              <a:rPr lang="zh-CN" altLang="it-IT" dirty="0"/>
              <a:t>是什么？</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sz="2000" dirty="0"/>
          </a:p>
          <a:p>
            <a:endParaRPr lang="en-US" altLang="zh-CN" sz="2000" dirty="0"/>
          </a:p>
          <a:p>
            <a:endParaRPr lang="en-US" altLang="zh-CN" sz="2000" dirty="0"/>
          </a:p>
          <a:p>
            <a:endParaRPr lang="en-US" altLang="zh-CN" sz="2000" dirty="0"/>
          </a:p>
          <a:p>
            <a:r>
              <a:rPr lang="en-US" altLang="zh-CN" sz="2000" dirty="0" err="1"/>
              <a:t>WebAssembly</a:t>
            </a:r>
            <a:r>
              <a:rPr lang="zh-CN" altLang="en-US" sz="2000" dirty="0"/>
              <a:t>是一种新的编码方式，可以在现代的网络浏览器中运行。</a:t>
            </a:r>
            <a:endParaRPr lang="en-US" altLang="zh-CN" dirty="0"/>
          </a:p>
          <a:p>
            <a:endParaRPr lang="en-US" altLang="zh-CN" sz="2000" dirty="0"/>
          </a:p>
          <a:p>
            <a:r>
              <a:rPr lang="zh-CN" altLang="en-US" sz="2000" dirty="0"/>
              <a:t>它是一种低级的类汇编语言，具有紧凑的二进制格式，可以接近原生的性能运行。</a:t>
            </a:r>
          </a:p>
          <a:p>
            <a:endParaRPr lang="en-US" altLang="zh-CN" sz="2000" dirty="0"/>
          </a:p>
          <a:p>
            <a:r>
              <a:rPr lang="zh-CN" altLang="en-US" sz="2000" dirty="0"/>
              <a:t>它设计的目的不是为了手写代码而是为诸如</a:t>
            </a:r>
            <a:r>
              <a:rPr lang="en-US" altLang="zh-CN" sz="2000" dirty="0"/>
              <a:t>C</a:t>
            </a:r>
            <a:r>
              <a:rPr lang="zh-CN" altLang="en-US" sz="2000" dirty="0"/>
              <a:t>、</a:t>
            </a:r>
            <a:r>
              <a:rPr lang="en-US" altLang="zh-CN" sz="2000" dirty="0"/>
              <a:t>C++</a:t>
            </a:r>
            <a:r>
              <a:rPr lang="zh-CN" altLang="en-US" sz="2000" dirty="0"/>
              <a:t>和</a:t>
            </a:r>
            <a:r>
              <a:rPr lang="en-US" altLang="zh-CN" sz="2000" dirty="0"/>
              <a:t>Rust</a:t>
            </a:r>
            <a:r>
              <a:rPr lang="zh-CN" altLang="en-US" sz="2000" dirty="0"/>
              <a:t>等低级源语言提供一个高效的编译目标。</a:t>
            </a:r>
            <a:br>
              <a:rPr lang="zh-CN" altLang="en-US" sz="2000" dirty="0"/>
            </a:br>
            <a:endParaRPr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333" y="1534564"/>
            <a:ext cx="3501482" cy="1818645"/>
          </a:xfrm>
          <a:prstGeom prst="rect">
            <a:avLst/>
          </a:prstGeom>
        </p:spPr>
      </p:pic>
    </p:spTree>
    <p:extLst>
      <p:ext uri="{BB962C8B-B14F-4D97-AF65-F5344CB8AC3E}">
        <p14:creationId xmlns:p14="http://schemas.microsoft.com/office/powerpoint/2010/main" val="2528089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编译</a:t>
            </a:r>
            <a:r>
              <a:rPr kumimoji="1" lang="en-US" altLang="zh-CN" dirty="0" err="1"/>
              <a:t>FFMpeg</a:t>
            </a:r>
            <a:r>
              <a:rPr kumimoji="1" lang="zh-CN" altLang="en-US" dirty="0"/>
              <a:t>及其他依赖库</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1176299" y="2152186"/>
            <a:ext cx="6159500" cy="457200"/>
          </a:xfrm>
          <a:prstGeom prst="rect">
            <a:avLst/>
          </a:prstGeom>
        </p:spPr>
      </p:pic>
      <p:pic>
        <p:nvPicPr>
          <p:cNvPr id="6" name="图片 5"/>
          <p:cNvPicPr>
            <a:picLocks noChangeAspect="1"/>
          </p:cNvPicPr>
          <p:nvPr/>
        </p:nvPicPr>
        <p:blipFill>
          <a:blip r:embed="rId3"/>
          <a:stretch>
            <a:fillRect/>
          </a:stretch>
        </p:blipFill>
        <p:spPr>
          <a:xfrm>
            <a:off x="1176299" y="3261968"/>
            <a:ext cx="1752600" cy="952500"/>
          </a:xfrm>
          <a:prstGeom prst="rect">
            <a:avLst/>
          </a:prstGeom>
        </p:spPr>
      </p:pic>
      <p:pic>
        <p:nvPicPr>
          <p:cNvPr id="7" name="图片 6"/>
          <p:cNvPicPr>
            <a:picLocks noChangeAspect="1"/>
          </p:cNvPicPr>
          <p:nvPr/>
        </p:nvPicPr>
        <p:blipFill>
          <a:blip r:embed="rId4"/>
          <a:stretch>
            <a:fillRect/>
          </a:stretch>
        </p:blipFill>
        <p:spPr>
          <a:xfrm>
            <a:off x="3748359" y="3258015"/>
            <a:ext cx="3022600" cy="990600"/>
          </a:xfrm>
          <a:prstGeom prst="rect">
            <a:avLst/>
          </a:prstGeom>
        </p:spPr>
      </p:pic>
      <p:sp>
        <p:nvSpPr>
          <p:cNvPr id="8" name="右箭头 7"/>
          <p:cNvSpPr/>
          <p:nvPr/>
        </p:nvSpPr>
        <p:spPr>
          <a:xfrm>
            <a:off x="3098878" y="3526345"/>
            <a:ext cx="479502" cy="423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1E0DBA2C-C189-624D-B157-227EF58AA583}"/>
              </a:ext>
            </a:extLst>
          </p:cNvPr>
          <p:cNvPicPr>
            <a:picLocks noChangeAspect="1"/>
          </p:cNvPicPr>
          <p:nvPr/>
        </p:nvPicPr>
        <p:blipFill>
          <a:blip r:embed="rId5"/>
          <a:stretch>
            <a:fillRect/>
          </a:stretch>
        </p:blipFill>
        <p:spPr>
          <a:xfrm>
            <a:off x="7901481" y="3660705"/>
            <a:ext cx="1524000" cy="254000"/>
          </a:xfrm>
          <a:prstGeom prst="rect">
            <a:avLst/>
          </a:prstGeom>
        </p:spPr>
      </p:pic>
      <p:pic>
        <p:nvPicPr>
          <p:cNvPr id="11" name="图片 10">
            <a:extLst>
              <a:ext uri="{FF2B5EF4-FFF2-40B4-BE49-F238E27FC236}">
                <a16:creationId xmlns:a16="http://schemas.microsoft.com/office/drawing/2014/main" id="{FC3E120C-4FC3-7249-B4B5-CF2621A30001}"/>
              </a:ext>
            </a:extLst>
          </p:cNvPr>
          <p:cNvPicPr>
            <a:picLocks noChangeAspect="1"/>
          </p:cNvPicPr>
          <p:nvPr/>
        </p:nvPicPr>
        <p:blipFill>
          <a:blip r:embed="rId6"/>
          <a:stretch>
            <a:fillRect/>
          </a:stretch>
        </p:blipFill>
        <p:spPr>
          <a:xfrm>
            <a:off x="7901481" y="3187095"/>
            <a:ext cx="1511300" cy="254000"/>
          </a:xfrm>
          <a:prstGeom prst="rect">
            <a:avLst/>
          </a:prstGeom>
        </p:spPr>
      </p:pic>
      <p:pic>
        <p:nvPicPr>
          <p:cNvPr id="12" name="图片 11">
            <a:extLst>
              <a:ext uri="{FF2B5EF4-FFF2-40B4-BE49-F238E27FC236}">
                <a16:creationId xmlns:a16="http://schemas.microsoft.com/office/drawing/2014/main" id="{9A3D4FAE-E74F-0C41-BDD9-88073D094F95}"/>
              </a:ext>
            </a:extLst>
          </p:cNvPr>
          <p:cNvPicPr>
            <a:picLocks noChangeAspect="1"/>
          </p:cNvPicPr>
          <p:nvPr/>
        </p:nvPicPr>
        <p:blipFill>
          <a:blip r:embed="rId7"/>
          <a:stretch>
            <a:fillRect/>
          </a:stretch>
        </p:blipFill>
        <p:spPr>
          <a:xfrm>
            <a:off x="7914181" y="4120046"/>
            <a:ext cx="1511300" cy="254000"/>
          </a:xfrm>
          <a:prstGeom prst="rect">
            <a:avLst/>
          </a:prstGeom>
        </p:spPr>
      </p:pic>
      <p:sp>
        <p:nvSpPr>
          <p:cNvPr id="13" name="右箭头 12">
            <a:extLst>
              <a:ext uri="{FF2B5EF4-FFF2-40B4-BE49-F238E27FC236}">
                <a16:creationId xmlns:a16="http://schemas.microsoft.com/office/drawing/2014/main" id="{ED80F10B-1C88-BE4B-B28B-8A84C14B8F5D}"/>
              </a:ext>
            </a:extLst>
          </p:cNvPr>
          <p:cNvSpPr/>
          <p:nvPr/>
        </p:nvSpPr>
        <p:spPr>
          <a:xfrm>
            <a:off x="7017660" y="3526345"/>
            <a:ext cx="479502" cy="423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96972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编写入口代码</a:t>
            </a:r>
            <a:endParaRPr kumimoji="1" lang="en-US" altLang="zh-CN" dirty="0"/>
          </a:p>
          <a:p>
            <a:endParaRPr kumimoji="1" lang="en-US" altLang="zh-CN" dirty="0"/>
          </a:p>
          <a:p>
            <a:pPr lvl="1"/>
            <a:r>
              <a:rPr kumimoji="1" lang="zh-CN" altLang="en-US" sz="1800" dirty="0"/>
              <a:t>调用</a:t>
            </a:r>
            <a:r>
              <a:rPr kumimoji="1" lang="en-US" altLang="zh-CN" sz="1800" dirty="0" err="1"/>
              <a:t>FFMpeg</a:t>
            </a:r>
            <a:r>
              <a:rPr kumimoji="1" lang="zh-CN" altLang="en-US" sz="1800" dirty="0"/>
              <a:t>内部函数获取视频信息</a:t>
            </a:r>
            <a:endParaRPr kumimoji="1" lang="en-US" altLang="zh-CN" sz="1800" dirty="0"/>
          </a:p>
          <a:p>
            <a:pPr lvl="1"/>
            <a:endParaRPr kumimoji="1" lang="en-US" altLang="zh-CN" sz="1800" dirty="0"/>
          </a:p>
          <a:p>
            <a:pPr lvl="1"/>
            <a:r>
              <a:rPr kumimoji="1" lang="zh-CN" altLang="en-US" sz="1800" dirty="0"/>
              <a:t>暴露通用方法</a:t>
            </a:r>
            <a:endParaRPr kumimoji="1" lang="en-US" altLang="zh-CN" dirty="0"/>
          </a:p>
          <a:p>
            <a:endParaRPr kumimoji="1" lang="en-US" altLang="zh-CN" dirty="0"/>
          </a:p>
          <a:p>
            <a:pPr lvl="1"/>
            <a:endParaRPr kumimoji="1" lang="en-US" altLang="zh-CN" dirty="0"/>
          </a:p>
        </p:txBody>
      </p:sp>
      <p:pic>
        <p:nvPicPr>
          <p:cNvPr id="7" name="图片 6">
            <a:extLst>
              <a:ext uri="{FF2B5EF4-FFF2-40B4-BE49-F238E27FC236}">
                <a16:creationId xmlns:a16="http://schemas.microsoft.com/office/drawing/2014/main" id="{C3B6235B-E8FD-454E-9405-BE609CF27F4A}"/>
              </a:ext>
            </a:extLst>
          </p:cNvPr>
          <p:cNvPicPr>
            <a:picLocks noChangeAspect="1"/>
          </p:cNvPicPr>
          <p:nvPr/>
        </p:nvPicPr>
        <p:blipFill>
          <a:blip r:embed="rId2"/>
          <a:stretch>
            <a:fillRect/>
          </a:stretch>
        </p:blipFill>
        <p:spPr>
          <a:xfrm>
            <a:off x="6096000" y="1162004"/>
            <a:ext cx="4813480" cy="5902503"/>
          </a:xfrm>
          <a:prstGeom prst="rect">
            <a:avLst/>
          </a:prstGeom>
        </p:spPr>
      </p:pic>
    </p:spTree>
    <p:extLst>
      <p:ext uri="{BB962C8B-B14F-4D97-AF65-F5344CB8AC3E}">
        <p14:creationId xmlns:p14="http://schemas.microsoft.com/office/powerpoint/2010/main" val="53139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编译入口文件</a:t>
            </a:r>
            <a:endParaRPr kumimoji="1" lang="en-US" altLang="zh-CN" dirty="0"/>
          </a:p>
          <a:p>
            <a:endParaRPr kumimoji="1" lang="en-US" altLang="zh-CN" dirty="0"/>
          </a:p>
          <a:p>
            <a:pPr lvl="1"/>
            <a:r>
              <a:rPr kumimoji="1" lang="zh-CN" altLang="en-US" dirty="0"/>
              <a:t>源文件</a:t>
            </a:r>
            <a:r>
              <a:rPr kumimoji="1" lang="en-US" altLang="zh-CN" dirty="0"/>
              <a:t>+</a:t>
            </a:r>
            <a:r>
              <a:rPr kumimoji="1" lang="zh-CN" altLang="en-US" dirty="0"/>
              <a:t>依赖路径</a:t>
            </a:r>
            <a:endParaRPr kumimoji="1" lang="en-US" altLang="zh-CN" dirty="0"/>
          </a:p>
          <a:p>
            <a:pPr lvl="1"/>
            <a:endParaRPr kumimoji="1" lang="en-US" altLang="zh-CN" dirty="0"/>
          </a:p>
          <a:p>
            <a:pPr lvl="1"/>
            <a:endParaRPr kumimoji="1" lang="en-US" altLang="zh-CN" dirty="0"/>
          </a:p>
          <a:p>
            <a:endParaRPr kumimoji="1" lang="en-US" altLang="zh-CN" dirty="0"/>
          </a:p>
          <a:p>
            <a:pPr lvl="2"/>
            <a:endParaRPr kumimoji="1" lang="en-US" altLang="zh-CN" dirty="0"/>
          </a:p>
          <a:p>
            <a:endParaRPr kumimoji="1" lang="en-US" altLang="zh-CN" dirty="0"/>
          </a:p>
          <a:p>
            <a:endParaRPr kumimoji="1" lang="en-US" altLang="zh-CN" dirty="0"/>
          </a:p>
        </p:txBody>
      </p:sp>
      <p:pic>
        <p:nvPicPr>
          <p:cNvPr id="9" name="图片 8"/>
          <p:cNvPicPr>
            <a:picLocks noChangeAspect="1"/>
          </p:cNvPicPr>
          <p:nvPr/>
        </p:nvPicPr>
        <p:blipFill>
          <a:blip r:embed="rId2"/>
          <a:stretch>
            <a:fillRect/>
          </a:stretch>
        </p:blipFill>
        <p:spPr>
          <a:xfrm>
            <a:off x="6750359" y="1162004"/>
            <a:ext cx="5270500" cy="5600700"/>
          </a:xfrm>
          <a:prstGeom prst="rect">
            <a:avLst/>
          </a:prstGeom>
        </p:spPr>
      </p:pic>
      <p:sp>
        <p:nvSpPr>
          <p:cNvPr id="10" name="矩形 9"/>
          <p:cNvSpPr/>
          <p:nvPr/>
        </p:nvSpPr>
        <p:spPr>
          <a:xfrm>
            <a:off x="6750359" y="1162004"/>
            <a:ext cx="3720636" cy="2038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6181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编译入口文件</a:t>
            </a:r>
            <a:endParaRPr kumimoji="1" lang="en-US" altLang="zh-CN" dirty="0"/>
          </a:p>
          <a:p>
            <a:endParaRPr kumimoji="1" lang="en-US" altLang="zh-CN" dirty="0"/>
          </a:p>
          <a:p>
            <a:pPr lvl="1"/>
            <a:r>
              <a:rPr kumimoji="1" lang="zh-CN" altLang="en-US" dirty="0"/>
              <a:t>源文件</a:t>
            </a:r>
            <a:r>
              <a:rPr kumimoji="1" lang="en-US" altLang="zh-CN" dirty="0"/>
              <a:t>+</a:t>
            </a:r>
            <a:r>
              <a:rPr kumimoji="1" lang="zh-CN" altLang="en-US" dirty="0"/>
              <a:t>依赖路径</a:t>
            </a:r>
            <a:endParaRPr kumimoji="1" lang="en-US" altLang="zh-CN" dirty="0"/>
          </a:p>
          <a:p>
            <a:pPr lvl="1"/>
            <a:endParaRPr kumimoji="1" lang="en-US" altLang="zh-CN" dirty="0"/>
          </a:p>
          <a:p>
            <a:pPr lvl="1"/>
            <a:r>
              <a:rPr kumimoji="1" lang="en-US" altLang="zh-CN" dirty="0"/>
              <a:t>pre-</a:t>
            </a:r>
            <a:r>
              <a:rPr kumimoji="1" lang="en-US" altLang="zh-CN" dirty="0" err="1"/>
              <a:t>js</a:t>
            </a:r>
            <a:r>
              <a:rPr kumimoji="1" lang="zh-CN" altLang="en-US" dirty="0"/>
              <a:t> </a:t>
            </a:r>
            <a:r>
              <a:rPr kumimoji="1" lang="en-US" altLang="zh-CN" dirty="0"/>
              <a:t>post-</a:t>
            </a:r>
            <a:r>
              <a:rPr kumimoji="1" lang="en-US" altLang="zh-CN" dirty="0" err="1"/>
              <a:t>js</a:t>
            </a:r>
            <a:endParaRPr kumimoji="1" lang="en-US" altLang="zh-CN" dirty="0"/>
          </a:p>
          <a:p>
            <a:pPr lvl="1"/>
            <a:endParaRPr kumimoji="1" lang="en-US" altLang="zh-CN" dirty="0"/>
          </a:p>
          <a:p>
            <a:pPr lvl="1"/>
            <a:endParaRPr kumimoji="1" lang="en-US" altLang="zh-CN" dirty="0"/>
          </a:p>
          <a:p>
            <a:endParaRPr kumimoji="1" lang="en-US" altLang="zh-CN" dirty="0"/>
          </a:p>
          <a:p>
            <a:pPr lvl="2"/>
            <a:endParaRPr kumimoji="1" lang="en-US" altLang="zh-CN" dirty="0"/>
          </a:p>
          <a:p>
            <a:endParaRPr kumimoji="1" lang="en-US" altLang="zh-CN" dirty="0"/>
          </a:p>
          <a:p>
            <a:endParaRPr kumimoji="1" lang="en-US" altLang="zh-CN" dirty="0"/>
          </a:p>
        </p:txBody>
      </p:sp>
      <p:pic>
        <p:nvPicPr>
          <p:cNvPr id="9" name="图片 8"/>
          <p:cNvPicPr>
            <a:picLocks noChangeAspect="1"/>
          </p:cNvPicPr>
          <p:nvPr/>
        </p:nvPicPr>
        <p:blipFill>
          <a:blip r:embed="rId2"/>
          <a:stretch>
            <a:fillRect/>
          </a:stretch>
        </p:blipFill>
        <p:spPr>
          <a:xfrm>
            <a:off x="6750359" y="1162004"/>
            <a:ext cx="5270500" cy="5600700"/>
          </a:xfrm>
          <a:prstGeom prst="rect">
            <a:avLst/>
          </a:prstGeom>
        </p:spPr>
      </p:pic>
      <p:sp>
        <p:nvSpPr>
          <p:cNvPr id="10" name="矩形 9"/>
          <p:cNvSpPr/>
          <p:nvPr/>
        </p:nvSpPr>
        <p:spPr>
          <a:xfrm>
            <a:off x="6836661" y="3192905"/>
            <a:ext cx="3727766" cy="292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0582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normAutofit lnSpcReduction="10000"/>
          </a:bodyPr>
          <a:lstStyle/>
          <a:p>
            <a:r>
              <a:rPr kumimoji="1" lang="zh-CN" altLang="en-US" dirty="0"/>
              <a:t>编译入口文件</a:t>
            </a:r>
            <a:endParaRPr kumimoji="1" lang="en-US" altLang="zh-CN" dirty="0"/>
          </a:p>
          <a:p>
            <a:endParaRPr kumimoji="1" lang="en-US" altLang="zh-CN" dirty="0"/>
          </a:p>
          <a:p>
            <a:pPr lvl="1"/>
            <a:r>
              <a:rPr kumimoji="1" lang="en-US" altLang="zh-CN" dirty="0"/>
              <a:t>pre-</a:t>
            </a:r>
            <a:r>
              <a:rPr kumimoji="1" lang="en-US" altLang="zh-CN" dirty="0" err="1"/>
              <a:t>js</a:t>
            </a:r>
            <a:r>
              <a:rPr kumimoji="1" lang="zh-CN" altLang="en-US" dirty="0"/>
              <a:t>  </a:t>
            </a:r>
            <a:r>
              <a:rPr kumimoji="1" lang="en-US" altLang="zh-CN" dirty="0"/>
              <a:t>post-</a:t>
            </a:r>
            <a:r>
              <a:rPr kumimoji="1" lang="en-US" altLang="zh-CN" dirty="0" err="1"/>
              <a:t>js</a:t>
            </a:r>
            <a:endParaRPr kumimoji="1" lang="en-US" altLang="zh-CN" dirty="0"/>
          </a:p>
          <a:p>
            <a:pPr lvl="1"/>
            <a:endParaRPr kumimoji="1" lang="en-US" altLang="zh-CN" dirty="0"/>
          </a:p>
          <a:p>
            <a:pPr lvl="2"/>
            <a:r>
              <a:rPr kumimoji="1" lang="zh-CN" altLang="en-US" dirty="0"/>
              <a:t>将胶水代码封装进</a:t>
            </a:r>
            <a:r>
              <a:rPr kumimoji="1" lang="en-US" altLang="zh-CN" dirty="0"/>
              <a:t>scope</a:t>
            </a:r>
          </a:p>
          <a:p>
            <a:pPr lvl="2"/>
            <a:r>
              <a:rPr kumimoji="1" lang="en-US" altLang="zh-CN" dirty="0"/>
              <a:t>pre-</a:t>
            </a:r>
            <a:r>
              <a:rPr kumimoji="1" lang="en-US" altLang="zh-CN" dirty="0" err="1"/>
              <a:t>js</a:t>
            </a:r>
            <a:endParaRPr kumimoji="1" lang="en-US" altLang="zh-CN" dirty="0"/>
          </a:p>
          <a:p>
            <a:pPr lvl="3"/>
            <a:r>
              <a:rPr kumimoji="1" lang="zh-CN" altLang="en-US" dirty="0"/>
              <a:t>初始化</a:t>
            </a:r>
            <a:r>
              <a:rPr kumimoji="1" lang="en-US" altLang="zh-CN" dirty="0"/>
              <a:t>Module</a:t>
            </a:r>
            <a:r>
              <a:rPr kumimoji="1" lang="zh-CN" altLang="en-US" dirty="0"/>
              <a:t>对象</a:t>
            </a:r>
            <a:endParaRPr kumimoji="1" lang="en-US" altLang="zh-CN" dirty="0"/>
          </a:p>
          <a:p>
            <a:pPr lvl="3"/>
            <a:r>
              <a:rPr kumimoji="1" lang="zh-CN" altLang="en-US" dirty="0"/>
              <a:t>提供</a:t>
            </a:r>
            <a:r>
              <a:rPr kumimoji="1" lang="en-US" altLang="zh-CN" dirty="0" err="1"/>
              <a:t>wasm</a:t>
            </a:r>
            <a:r>
              <a:rPr kumimoji="1" lang="zh-CN" altLang="en-US" dirty="0"/>
              <a:t>实例化之前需要运行的函数</a:t>
            </a:r>
            <a:endParaRPr kumimoji="1" lang="en-US" altLang="zh-CN" dirty="0"/>
          </a:p>
          <a:p>
            <a:pPr lvl="2"/>
            <a:r>
              <a:rPr kumimoji="1" lang="en-US" altLang="zh-CN" dirty="0"/>
              <a:t>post-</a:t>
            </a:r>
            <a:r>
              <a:rPr kumimoji="1" lang="en-US" altLang="zh-CN" dirty="0" err="1"/>
              <a:t>js</a:t>
            </a:r>
            <a:endParaRPr kumimoji="1" lang="en-US" altLang="zh-CN" dirty="0"/>
          </a:p>
          <a:p>
            <a:pPr lvl="3"/>
            <a:r>
              <a:rPr kumimoji="1" lang="zh-CN" altLang="en-US" dirty="0"/>
              <a:t>封装</a:t>
            </a:r>
            <a:r>
              <a:rPr kumimoji="1" lang="en-US" altLang="zh-CN" dirty="0" err="1"/>
              <a:t>wasm</a:t>
            </a:r>
            <a:r>
              <a:rPr kumimoji="1" lang="zh-CN" altLang="en-US" dirty="0"/>
              <a:t>暴露出来的函数 提供对外接口</a:t>
            </a:r>
            <a:endParaRPr kumimoji="1" lang="en-US" altLang="zh-CN" dirty="0"/>
          </a:p>
          <a:p>
            <a:pPr lvl="3"/>
            <a:r>
              <a:rPr kumimoji="1" lang="zh-CN" altLang="en-US" dirty="0"/>
              <a:t>额外的业务逻辑</a:t>
            </a:r>
            <a:endParaRPr kumimoji="1" lang="en-US" altLang="zh-CN" dirty="0"/>
          </a:p>
          <a:p>
            <a:pPr lvl="4"/>
            <a:r>
              <a:rPr kumimoji="1" lang="zh-CN" altLang="en-US" dirty="0"/>
              <a:t>监听</a:t>
            </a:r>
            <a:r>
              <a:rPr kumimoji="1" lang="en-US" altLang="zh-CN" dirty="0"/>
              <a:t>worker</a:t>
            </a:r>
            <a:r>
              <a:rPr kumimoji="1" lang="zh-CN" altLang="en-US" dirty="0"/>
              <a:t> </a:t>
            </a:r>
            <a:r>
              <a:rPr kumimoji="1" lang="en-US" altLang="zh-CN" dirty="0" err="1"/>
              <a:t>postMessage</a:t>
            </a:r>
            <a:endParaRPr kumimoji="1" lang="en-US" altLang="zh-CN" dirty="0"/>
          </a:p>
          <a:p>
            <a:pPr lvl="4"/>
            <a:r>
              <a:rPr kumimoji="1" lang="zh-CN" altLang="en-US" dirty="0"/>
              <a:t>任务队列</a:t>
            </a:r>
            <a:endParaRPr kumimoji="1" lang="en-US" altLang="zh-CN" dirty="0"/>
          </a:p>
          <a:p>
            <a:endParaRPr kumimoji="1" lang="en-US" altLang="zh-CN" dirty="0"/>
          </a:p>
        </p:txBody>
      </p:sp>
      <p:pic>
        <p:nvPicPr>
          <p:cNvPr id="5" name="图片 4"/>
          <p:cNvPicPr>
            <a:picLocks noChangeAspect="1"/>
          </p:cNvPicPr>
          <p:nvPr/>
        </p:nvPicPr>
        <p:blipFill>
          <a:blip r:embed="rId2"/>
          <a:stretch>
            <a:fillRect/>
          </a:stretch>
        </p:blipFill>
        <p:spPr>
          <a:xfrm>
            <a:off x="7007147" y="1534564"/>
            <a:ext cx="4618773" cy="4263483"/>
          </a:xfrm>
          <a:prstGeom prst="rect">
            <a:avLst/>
          </a:prstGeom>
        </p:spPr>
      </p:pic>
    </p:spTree>
    <p:extLst>
      <p:ext uri="{BB962C8B-B14F-4D97-AF65-F5344CB8AC3E}">
        <p14:creationId xmlns:p14="http://schemas.microsoft.com/office/powerpoint/2010/main" val="100040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编译入口文件</a:t>
            </a:r>
            <a:endParaRPr kumimoji="1" lang="en-US" altLang="zh-CN" dirty="0"/>
          </a:p>
          <a:p>
            <a:endParaRPr kumimoji="1" lang="en-US" altLang="zh-CN" dirty="0"/>
          </a:p>
          <a:p>
            <a:pPr lvl="1"/>
            <a:r>
              <a:rPr kumimoji="1" lang="zh-CN" altLang="en-US" dirty="0"/>
              <a:t>源文件</a:t>
            </a:r>
            <a:r>
              <a:rPr kumimoji="1" lang="en-US" altLang="zh-CN" dirty="0"/>
              <a:t>+</a:t>
            </a:r>
            <a:r>
              <a:rPr kumimoji="1" lang="zh-CN" altLang="en-US" dirty="0"/>
              <a:t>依赖路径</a:t>
            </a:r>
            <a:endParaRPr kumimoji="1" lang="en-US" altLang="zh-CN" dirty="0"/>
          </a:p>
          <a:p>
            <a:pPr lvl="1"/>
            <a:endParaRPr kumimoji="1" lang="en-US" altLang="zh-CN" dirty="0"/>
          </a:p>
          <a:p>
            <a:pPr lvl="1"/>
            <a:r>
              <a:rPr kumimoji="1" lang="en-US" altLang="zh-CN" dirty="0"/>
              <a:t>pre-</a:t>
            </a:r>
            <a:r>
              <a:rPr kumimoji="1" lang="en-US" altLang="zh-CN" dirty="0" err="1"/>
              <a:t>js</a:t>
            </a:r>
            <a:r>
              <a:rPr kumimoji="1" lang="zh-CN" altLang="en-US" dirty="0"/>
              <a:t> </a:t>
            </a:r>
            <a:r>
              <a:rPr kumimoji="1" lang="en-US" altLang="zh-CN" dirty="0"/>
              <a:t>post-</a:t>
            </a:r>
            <a:r>
              <a:rPr kumimoji="1" lang="en-US" altLang="zh-CN" dirty="0" err="1"/>
              <a:t>js</a:t>
            </a:r>
            <a:endParaRPr kumimoji="1" lang="en-US" altLang="zh-CN" dirty="0"/>
          </a:p>
          <a:p>
            <a:pPr lvl="1"/>
            <a:endParaRPr kumimoji="1" lang="en-US" altLang="zh-CN" dirty="0"/>
          </a:p>
          <a:p>
            <a:pPr lvl="1"/>
            <a:r>
              <a:rPr kumimoji="1" lang="en-US" altLang="zh-CN" dirty="0" err="1"/>
              <a:t>Emscripten</a:t>
            </a:r>
            <a:r>
              <a:rPr kumimoji="1" lang="zh-CN" altLang="en-US" dirty="0"/>
              <a:t>相关参数</a:t>
            </a:r>
            <a:endParaRPr kumimoji="1" lang="en-US" altLang="zh-CN" dirty="0"/>
          </a:p>
          <a:p>
            <a:pPr lvl="2"/>
            <a:r>
              <a:rPr kumimoji="1" lang="zh-CN" altLang="en-US" dirty="0"/>
              <a:t>文件系统</a:t>
            </a:r>
            <a:endParaRPr kumimoji="1" lang="en-US" altLang="zh-CN" dirty="0"/>
          </a:p>
          <a:p>
            <a:pPr lvl="2"/>
            <a:r>
              <a:rPr kumimoji="1" lang="zh-CN" altLang="en-US" dirty="0"/>
              <a:t>内存</a:t>
            </a:r>
            <a:endParaRPr kumimoji="1" lang="en-US" altLang="zh-CN" dirty="0"/>
          </a:p>
          <a:p>
            <a:pPr lvl="2"/>
            <a:r>
              <a:rPr kumimoji="1" lang="mr-IN" altLang="zh-CN" dirty="0"/>
              <a:t>…</a:t>
            </a:r>
            <a:endParaRPr kumimoji="1" lang="en-US" altLang="zh-CN" dirty="0"/>
          </a:p>
          <a:p>
            <a:pPr lvl="1"/>
            <a:endParaRPr kumimoji="1" lang="en-US" altLang="zh-CN" dirty="0"/>
          </a:p>
          <a:p>
            <a:endParaRPr kumimoji="1" lang="en-US" altLang="zh-CN" dirty="0"/>
          </a:p>
          <a:p>
            <a:pPr lvl="2"/>
            <a:endParaRPr kumimoji="1" lang="en-US" altLang="zh-CN" dirty="0"/>
          </a:p>
          <a:p>
            <a:endParaRPr kumimoji="1" lang="en-US" altLang="zh-CN" dirty="0"/>
          </a:p>
          <a:p>
            <a:endParaRPr kumimoji="1" lang="en-US" altLang="zh-CN" dirty="0"/>
          </a:p>
        </p:txBody>
      </p:sp>
      <p:pic>
        <p:nvPicPr>
          <p:cNvPr id="9" name="图片 8"/>
          <p:cNvPicPr>
            <a:picLocks noChangeAspect="1"/>
          </p:cNvPicPr>
          <p:nvPr/>
        </p:nvPicPr>
        <p:blipFill>
          <a:blip r:embed="rId2"/>
          <a:stretch>
            <a:fillRect/>
          </a:stretch>
        </p:blipFill>
        <p:spPr>
          <a:xfrm>
            <a:off x="6750359" y="1162004"/>
            <a:ext cx="5270500" cy="5600700"/>
          </a:xfrm>
          <a:prstGeom prst="rect">
            <a:avLst/>
          </a:prstGeom>
        </p:spPr>
      </p:pic>
      <p:sp>
        <p:nvSpPr>
          <p:cNvPr id="10" name="矩形 9"/>
          <p:cNvSpPr/>
          <p:nvPr/>
        </p:nvSpPr>
        <p:spPr>
          <a:xfrm>
            <a:off x="6836660" y="3456878"/>
            <a:ext cx="5050539" cy="3305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7513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执行结果</a:t>
            </a:r>
            <a:endParaRPr kumimoji="1" lang="en-US" altLang="zh-CN" dirty="0"/>
          </a:p>
          <a:p>
            <a:endParaRPr kumimoji="1" lang="en-US" altLang="zh-CN" dirty="0"/>
          </a:p>
          <a:p>
            <a:pPr lvl="1"/>
            <a:endParaRPr kumimoji="1" lang="en-US" altLang="zh-CN" dirty="0"/>
          </a:p>
          <a:p>
            <a:endParaRPr kumimoji="1" lang="en-US" altLang="zh-CN" dirty="0"/>
          </a:p>
          <a:p>
            <a:pPr lvl="2"/>
            <a:endParaRPr kumimoji="1" lang="en-US" altLang="zh-CN" dirty="0"/>
          </a:p>
          <a:p>
            <a:endParaRPr kumimoji="1" lang="en-US" altLang="zh-CN" dirty="0"/>
          </a:p>
          <a:p>
            <a:endParaRPr kumimoji="1" lang="en-US" altLang="zh-CN" dirty="0"/>
          </a:p>
        </p:txBody>
      </p:sp>
      <p:pic>
        <p:nvPicPr>
          <p:cNvPr id="6" name="图片 5">
            <a:extLst>
              <a:ext uri="{FF2B5EF4-FFF2-40B4-BE49-F238E27FC236}">
                <a16:creationId xmlns:a16="http://schemas.microsoft.com/office/drawing/2014/main" id="{B5F9AED8-B56B-FF46-B292-FBB5BFE8A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28563"/>
            <a:ext cx="5346700" cy="3454400"/>
          </a:xfrm>
          <a:prstGeom prst="rect">
            <a:avLst/>
          </a:prstGeom>
        </p:spPr>
      </p:pic>
      <p:pic>
        <p:nvPicPr>
          <p:cNvPr id="7" name="图片 6">
            <a:extLst>
              <a:ext uri="{FF2B5EF4-FFF2-40B4-BE49-F238E27FC236}">
                <a16:creationId xmlns:a16="http://schemas.microsoft.com/office/drawing/2014/main" id="{8BC3F062-6D41-244C-9420-B091E62B3444}"/>
              </a:ext>
            </a:extLst>
          </p:cNvPr>
          <p:cNvPicPr>
            <a:picLocks noChangeAspect="1"/>
          </p:cNvPicPr>
          <p:nvPr/>
        </p:nvPicPr>
        <p:blipFill>
          <a:blip r:embed="rId3"/>
          <a:stretch>
            <a:fillRect/>
          </a:stretch>
        </p:blipFill>
        <p:spPr>
          <a:xfrm>
            <a:off x="2819400" y="2985499"/>
            <a:ext cx="1384300" cy="1524000"/>
          </a:xfrm>
          <a:prstGeom prst="rect">
            <a:avLst/>
          </a:prstGeom>
        </p:spPr>
      </p:pic>
      <p:pic>
        <p:nvPicPr>
          <p:cNvPr id="8" name="图片 7">
            <a:extLst>
              <a:ext uri="{FF2B5EF4-FFF2-40B4-BE49-F238E27FC236}">
                <a16:creationId xmlns:a16="http://schemas.microsoft.com/office/drawing/2014/main" id="{5B79F7ED-C72A-6749-9572-4702F5CDA9D9}"/>
              </a:ext>
            </a:extLst>
          </p:cNvPr>
          <p:cNvPicPr>
            <a:picLocks noChangeAspect="1"/>
          </p:cNvPicPr>
          <p:nvPr/>
        </p:nvPicPr>
        <p:blipFill>
          <a:blip r:embed="rId4"/>
          <a:stretch>
            <a:fillRect/>
          </a:stretch>
        </p:blipFill>
        <p:spPr>
          <a:xfrm>
            <a:off x="6711950" y="1162004"/>
            <a:ext cx="4114800" cy="5511800"/>
          </a:xfrm>
          <a:prstGeom prst="rect">
            <a:avLst/>
          </a:prstGeom>
        </p:spPr>
      </p:pic>
    </p:spTree>
    <p:extLst>
      <p:ext uri="{BB962C8B-B14F-4D97-AF65-F5344CB8AC3E}">
        <p14:creationId xmlns:p14="http://schemas.microsoft.com/office/powerpoint/2010/main" val="33013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将</a:t>
            </a:r>
            <a:r>
              <a:rPr lang="en-US" altLang="zh-CN" dirty="0" err="1"/>
              <a:t>FFMpeg</a:t>
            </a:r>
            <a:r>
              <a:rPr lang="zh-CN" altLang="en-US" dirty="0"/>
              <a:t>编译成</a:t>
            </a:r>
            <a:r>
              <a:rPr lang="en-US" altLang="zh-CN" dirty="0" err="1"/>
              <a:t>WebAssembly</a:t>
            </a:r>
            <a:endParaRPr lang="zh-CN" altLang="en-US" dirty="0"/>
          </a:p>
        </p:txBody>
      </p:sp>
      <p:sp>
        <p:nvSpPr>
          <p:cNvPr id="3" name="内容占位符 2"/>
          <p:cNvSpPr>
            <a:spLocks noGrp="1"/>
          </p:cNvSpPr>
          <p:nvPr>
            <p:ph idx="1"/>
          </p:nvPr>
        </p:nvSpPr>
        <p:spPr/>
        <p:txBody>
          <a:bodyPr/>
          <a:lstStyle/>
          <a:p>
            <a:r>
              <a:rPr kumimoji="1" lang="zh-CN" altLang="en-US" dirty="0"/>
              <a:t>执行结果</a:t>
            </a:r>
            <a:endParaRPr kumimoji="1" lang="en-US" altLang="zh-CN" dirty="0"/>
          </a:p>
          <a:p>
            <a:endParaRPr kumimoji="1" lang="en-US" altLang="zh-CN" dirty="0"/>
          </a:p>
          <a:p>
            <a:pPr lvl="1"/>
            <a:endParaRPr kumimoji="1" lang="en-US" altLang="zh-CN" dirty="0"/>
          </a:p>
          <a:p>
            <a:endParaRPr kumimoji="1" lang="en-US" altLang="zh-CN" dirty="0"/>
          </a:p>
          <a:p>
            <a:pPr lvl="2"/>
            <a:endParaRPr kumimoji="1" lang="en-US" altLang="zh-CN" dirty="0"/>
          </a:p>
          <a:p>
            <a:endParaRPr kumimoji="1" lang="en-US" altLang="zh-CN" dirty="0"/>
          </a:p>
          <a:p>
            <a:endParaRPr kumimoji="1" lang="en-US" altLang="zh-CN" dirty="0"/>
          </a:p>
        </p:txBody>
      </p:sp>
      <p:pic>
        <p:nvPicPr>
          <p:cNvPr id="6" name="图片 5">
            <a:extLst>
              <a:ext uri="{FF2B5EF4-FFF2-40B4-BE49-F238E27FC236}">
                <a16:creationId xmlns:a16="http://schemas.microsoft.com/office/drawing/2014/main" id="{B5F9AED8-B56B-FF46-B292-FBB5BFE8A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28563"/>
            <a:ext cx="5346700" cy="3454400"/>
          </a:xfrm>
          <a:prstGeom prst="rect">
            <a:avLst/>
          </a:prstGeom>
        </p:spPr>
      </p:pic>
      <p:pic>
        <p:nvPicPr>
          <p:cNvPr id="7" name="图片 6">
            <a:extLst>
              <a:ext uri="{FF2B5EF4-FFF2-40B4-BE49-F238E27FC236}">
                <a16:creationId xmlns:a16="http://schemas.microsoft.com/office/drawing/2014/main" id="{8BC3F062-6D41-244C-9420-B091E62B3444}"/>
              </a:ext>
            </a:extLst>
          </p:cNvPr>
          <p:cNvPicPr>
            <a:picLocks noChangeAspect="1"/>
          </p:cNvPicPr>
          <p:nvPr/>
        </p:nvPicPr>
        <p:blipFill>
          <a:blip r:embed="rId3"/>
          <a:stretch>
            <a:fillRect/>
          </a:stretch>
        </p:blipFill>
        <p:spPr>
          <a:xfrm>
            <a:off x="2819400" y="2985499"/>
            <a:ext cx="1384300" cy="1524000"/>
          </a:xfrm>
          <a:prstGeom prst="rect">
            <a:avLst/>
          </a:prstGeom>
        </p:spPr>
      </p:pic>
      <p:pic>
        <p:nvPicPr>
          <p:cNvPr id="9" name="图片 8">
            <a:extLst>
              <a:ext uri="{FF2B5EF4-FFF2-40B4-BE49-F238E27FC236}">
                <a16:creationId xmlns:a16="http://schemas.microsoft.com/office/drawing/2014/main" id="{84ECA2B6-F632-CF47-9AEF-0844EEFDA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247" y="2247900"/>
            <a:ext cx="3632200" cy="2362200"/>
          </a:xfrm>
          <a:prstGeom prst="rect">
            <a:avLst/>
          </a:prstGeom>
        </p:spPr>
      </p:pic>
    </p:spTree>
    <p:extLst>
      <p:ext uri="{BB962C8B-B14F-4D97-AF65-F5344CB8AC3E}">
        <p14:creationId xmlns:p14="http://schemas.microsoft.com/office/powerpoint/2010/main" val="290736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306287"/>
            <a:ext cx="6353709" cy="2203676"/>
          </a:xfrm>
        </p:spPr>
        <p:txBody>
          <a:bodyPr/>
          <a:lstStyle/>
          <a:p>
            <a:pPr algn="ctr"/>
            <a:r>
              <a:rPr lang="zh-CN" altLang="en-US" sz="4000" dirty="0"/>
              <a:t>浏览器端视频封面推荐方案</a:t>
            </a:r>
          </a:p>
        </p:txBody>
      </p:sp>
      <p:sp>
        <p:nvSpPr>
          <p:cNvPr id="3" name="副标题 2"/>
          <p:cNvSpPr>
            <a:spLocks noGrp="1"/>
          </p:cNvSpPr>
          <p:nvPr>
            <p:ph type="subTitle" idx="1"/>
          </p:nvPr>
        </p:nvSpPr>
        <p:spPr/>
        <p:txBody>
          <a:bodyPr/>
          <a:lstStyle/>
          <a:p>
            <a:pPr algn="ctr"/>
            <a:r>
              <a:rPr lang="zh-CN" altLang="en-US" dirty="0"/>
              <a:t>付强</a:t>
            </a:r>
          </a:p>
        </p:txBody>
      </p:sp>
    </p:spTree>
    <p:extLst>
      <p:ext uri="{BB962C8B-B14F-4D97-AF65-F5344CB8AC3E}">
        <p14:creationId xmlns:p14="http://schemas.microsoft.com/office/powerpoint/2010/main" val="2554439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8">
            <a:extLst>
              <a:ext uri="{FF2B5EF4-FFF2-40B4-BE49-F238E27FC236}">
                <a16:creationId xmlns:a16="http://schemas.microsoft.com/office/drawing/2014/main" id="{6C1BF557-5A70-4A21-AFD4-533394060E68}"/>
              </a:ext>
            </a:extLst>
          </p:cNvPr>
          <p:cNvSpPr/>
          <p:nvPr/>
        </p:nvSpPr>
        <p:spPr>
          <a:xfrm rot="16200000">
            <a:off x="2240236" y="2211404"/>
            <a:ext cx="904830" cy="904814"/>
          </a:xfrm>
          <a:prstGeom prst="ellipse">
            <a:avLst/>
          </a:prstGeom>
          <a:gradFill flip="none" rotWithShape="1">
            <a:gsLst>
              <a:gs pos="0">
                <a:schemeClr val="accent2">
                  <a:lumMod val="40000"/>
                  <a:lumOff val="60000"/>
                </a:schemeClr>
              </a:gs>
              <a:gs pos="0">
                <a:schemeClr val="accent2">
                  <a:lumMod val="20000"/>
                  <a:lumOff val="80000"/>
                </a:schemeClr>
              </a:gs>
              <a:gs pos="68000">
                <a:schemeClr val="accent2">
                  <a:lumMod val="40000"/>
                  <a:lumOff val="6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1" name="Oval 12">
            <a:extLst>
              <a:ext uri="{FF2B5EF4-FFF2-40B4-BE49-F238E27FC236}">
                <a16:creationId xmlns:a16="http://schemas.microsoft.com/office/drawing/2014/main" id="{EACA9AE4-1D0F-4C75-8604-D4B9657B6D46}"/>
              </a:ext>
            </a:extLst>
          </p:cNvPr>
          <p:cNvSpPr/>
          <p:nvPr/>
        </p:nvSpPr>
        <p:spPr>
          <a:xfrm rot="16200000">
            <a:off x="2454194" y="4709163"/>
            <a:ext cx="309301" cy="309598"/>
          </a:xfrm>
          <a:prstGeom prst="ellipse">
            <a:avLst/>
          </a:prstGeom>
          <a:gradFill flip="none" rotWithShape="1">
            <a:gsLst>
              <a:gs pos="0">
                <a:schemeClr val="accent2">
                  <a:lumMod val="40000"/>
                  <a:lumOff val="60000"/>
                </a:schemeClr>
              </a:gs>
              <a:gs pos="0">
                <a:schemeClr val="accent2">
                  <a:lumMod val="20000"/>
                  <a:lumOff val="80000"/>
                </a:schemeClr>
              </a:gs>
              <a:gs pos="68000">
                <a:schemeClr val="accent2">
                  <a:lumMod val="40000"/>
                  <a:lumOff val="6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2" name="Oval 13">
            <a:extLst>
              <a:ext uri="{FF2B5EF4-FFF2-40B4-BE49-F238E27FC236}">
                <a16:creationId xmlns:a16="http://schemas.microsoft.com/office/drawing/2014/main" id="{76BE1A74-0D65-4E5B-8EF4-625F981B9964}"/>
              </a:ext>
            </a:extLst>
          </p:cNvPr>
          <p:cNvSpPr/>
          <p:nvPr/>
        </p:nvSpPr>
        <p:spPr>
          <a:xfrm rot="16200000">
            <a:off x="6700423" y="5810586"/>
            <a:ext cx="309301" cy="309598"/>
          </a:xfrm>
          <a:prstGeom prst="ellipse">
            <a:avLst/>
          </a:prstGeom>
          <a:gradFill flip="none" rotWithShape="1">
            <a:gsLst>
              <a:gs pos="0">
                <a:schemeClr val="accent2">
                  <a:lumMod val="40000"/>
                  <a:lumOff val="60000"/>
                </a:schemeClr>
              </a:gs>
              <a:gs pos="0">
                <a:schemeClr val="accent2">
                  <a:lumMod val="20000"/>
                  <a:lumOff val="80000"/>
                </a:schemeClr>
              </a:gs>
              <a:gs pos="68000">
                <a:schemeClr val="accent2">
                  <a:lumMod val="40000"/>
                  <a:lumOff val="6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14" name="Oval 18">
            <a:extLst>
              <a:ext uri="{FF2B5EF4-FFF2-40B4-BE49-F238E27FC236}">
                <a16:creationId xmlns:a16="http://schemas.microsoft.com/office/drawing/2014/main" id="{DFBDFF55-0F14-400F-B77E-C3C89C0B3804}"/>
              </a:ext>
            </a:extLst>
          </p:cNvPr>
          <p:cNvSpPr/>
          <p:nvPr/>
        </p:nvSpPr>
        <p:spPr>
          <a:xfrm rot="16200000">
            <a:off x="3058432" y="2321341"/>
            <a:ext cx="427163" cy="427156"/>
          </a:xfrm>
          <a:prstGeom prst="ellipse">
            <a:avLst/>
          </a:prstGeom>
          <a:gradFill flip="none" rotWithShape="1">
            <a:gsLst>
              <a:gs pos="0">
                <a:schemeClr val="bg1">
                  <a:lumMod val="85000"/>
                </a:schemeClr>
              </a:gs>
              <a:gs pos="0">
                <a:schemeClr val="accent2">
                  <a:lumMod val="40000"/>
                  <a:lumOff val="60000"/>
                </a:schemeClr>
              </a:gs>
              <a:gs pos="68000">
                <a:schemeClr val="accent2">
                  <a:lumMod val="40000"/>
                  <a:lumOff val="6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3D5CD5CA-1D62-4768-B7A0-728194A6248A}"/>
              </a:ext>
            </a:extLst>
          </p:cNvPr>
          <p:cNvGrpSpPr/>
          <p:nvPr/>
        </p:nvGrpSpPr>
        <p:grpSpPr>
          <a:xfrm>
            <a:off x="5311178" y="728054"/>
            <a:ext cx="1569660" cy="1114542"/>
            <a:chOff x="5311178" y="466933"/>
            <a:chExt cx="1569660" cy="1114542"/>
          </a:xfrm>
        </p:grpSpPr>
        <p:sp>
          <p:nvSpPr>
            <p:cNvPr id="16" name="文本框 15"/>
            <p:cNvSpPr txBox="1"/>
            <p:nvPr/>
          </p:nvSpPr>
          <p:spPr>
            <a:xfrm>
              <a:off x="5311178" y="466933"/>
              <a:ext cx="1569660"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uLnTx/>
                  <a:uFillTx/>
                  <a:latin typeface="微软雅黑" panose="020B0503020204020204" pitchFamily="34" charset="-122"/>
                  <a:ea typeface="微软雅黑" panose="020B0503020204020204" pitchFamily="34" charset="-122"/>
                </a:rPr>
                <a:t>目录</a:t>
              </a:r>
            </a:p>
          </p:txBody>
        </p:sp>
        <p:sp>
          <p:nvSpPr>
            <p:cNvPr id="17" name="文本框 16"/>
            <p:cNvSpPr txBox="1"/>
            <p:nvPr/>
          </p:nvSpPr>
          <p:spPr>
            <a:xfrm>
              <a:off x="6003635" y="1242921"/>
              <a:ext cx="184730" cy="338554"/>
            </a:xfrm>
            <a:prstGeom prst="rect">
              <a:avLst/>
            </a:prstGeom>
            <a:noFill/>
          </p:spPr>
          <p:txBody>
            <a:bodyPr wrap="none" rtlCol="0">
              <a:spAutoFit/>
            </a:bodyPr>
            <a:lstStyle/>
            <a:p>
              <a:pPr lvl="0" algn="ctr"/>
              <a:endParaRPr lang="en-US" altLang="zh-CN" sz="1600" b="1" dirty="0">
                <a:latin typeface="微软雅黑" panose="020B0503020204020204" pitchFamily="34" charset="-122"/>
                <a:ea typeface="微软雅黑" panose="020B0503020204020204" pitchFamily="34" charset="-122"/>
              </a:endParaRPr>
            </a:p>
          </p:txBody>
        </p:sp>
      </p:grpSp>
      <p:sp>
        <p:nvSpPr>
          <p:cNvPr id="20" name="Oval 20">
            <a:extLst>
              <a:ext uri="{FF2B5EF4-FFF2-40B4-BE49-F238E27FC236}">
                <a16:creationId xmlns:a16="http://schemas.microsoft.com/office/drawing/2014/main" id="{0DD7ACB4-BF78-4D54-9FFA-910C514766DF}"/>
              </a:ext>
            </a:extLst>
          </p:cNvPr>
          <p:cNvSpPr/>
          <p:nvPr/>
        </p:nvSpPr>
        <p:spPr>
          <a:xfrm rot="12600000">
            <a:off x="8346260" y="1429383"/>
            <a:ext cx="309301" cy="309598"/>
          </a:xfrm>
          <a:prstGeom prst="ellipse">
            <a:avLst/>
          </a:prstGeom>
          <a:gradFill flip="none" rotWithShape="1">
            <a:gsLst>
              <a:gs pos="0">
                <a:schemeClr val="accent2">
                  <a:lumMod val="40000"/>
                  <a:lumOff val="60000"/>
                </a:schemeClr>
              </a:gs>
              <a:gs pos="0">
                <a:schemeClr val="accent2">
                  <a:lumMod val="40000"/>
                  <a:lumOff val="60000"/>
                </a:schemeClr>
              </a:gs>
              <a:gs pos="68000">
                <a:schemeClr val="accent2">
                  <a:lumMod val="40000"/>
                  <a:lumOff val="60000"/>
                </a:schemeClr>
              </a:gs>
              <a:gs pos="100000">
                <a:schemeClr val="accent2">
                  <a:lumMod val="40000"/>
                  <a:lumOff val="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组合 20">
            <a:extLst>
              <a:ext uri="{FF2B5EF4-FFF2-40B4-BE49-F238E27FC236}">
                <a16:creationId xmlns:a16="http://schemas.microsoft.com/office/drawing/2014/main" id="{82B13512-8E30-40C4-AAD9-18EC8ACC251A}"/>
              </a:ext>
            </a:extLst>
          </p:cNvPr>
          <p:cNvGrpSpPr/>
          <p:nvPr/>
        </p:nvGrpSpPr>
        <p:grpSpPr>
          <a:xfrm>
            <a:off x="2166640" y="2607862"/>
            <a:ext cx="7814987" cy="3018969"/>
            <a:chOff x="2231945" y="2607862"/>
            <a:chExt cx="7814987" cy="3018969"/>
          </a:xfrm>
        </p:grpSpPr>
        <p:sp>
          <p:nvSpPr>
            <p:cNvPr id="23" name="文本框 22" descr="e7d195523061f1c066b244f4f0640bbcf3715a5d8e4c1f9c0CC89F802DB1C6DCEED83B96BD2FE003EF101F1D2A7FDAC94229E89FC676715FE5CD3E97BE44A9D8CA79CD1CFB6F860DFFB3816B7D3D4E6831647962AE388FB2E12EDC2FC191BB9AA5AE82EF77D524AF93541E79979857684069CD9B0E4E1C0650E9739E0D1575D4F0ACA279306F12EECDD698D15283F96A">
              <a:extLst>
                <a:ext uri="{FF2B5EF4-FFF2-40B4-BE49-F238E27FC236}">
                  <a16:creationId xmlns:a16="http://schemas.microsoft.com/office/drawing/2014/main" id="{8EABE64F-BAB0-4CA6-96B0-0D594B770798}"/>
                </a:ext>
              </a:extLst>
            </p:cNvPr>
            <p:cNvSpPr txBox="1"/>
            <p:nvPr/>
          </p:nvSpPr>
          <p:spPr>
            <a:xfrm>
              <a:off x="2275678" y="3110555"/>
              <a:ext cx="2637904" cy="461665"/>
            </a:xfrm>
            <a:prstGeom prst="rect">
              <a:avLst/>
            </a:prstGeom>
            <a:noFill/>
          </p:spPr>
          <p:txBody>
            <a:bodyPr wrap="square" rtlCol="0">
              <a:spAutoFit/>
            </a:bodyPr>
            <a:lstStyle>
              <a:defPPr>
                <a:defRPr lang="zh-CN"/>
              </a:defPPr>
              <a:lvl1pPr algn="ctr">
                <a:defRPr sz="2800" b="1">
                  <a:latin typeface="Agency FB" panose="020B0503020202020204" pitchFamily="34" charset="0"/>
                </a:defRPr>
              </a:lvl1pPr>
            </a:lstStyle>
            <a:p>
              <a:r>
                <a:rPr lang="zh-CN" altLang="en-US" sz="2400" dirty="0">
                  <a:latin typeface="微软雅黑" panose="020B0503020204020204" pitchFamily="34" charset="-122"/>
                  <a:ea typeface="微软雅黑" panose="020B0503020204020204" pitchFamily="34" charset="-122"/>
                  <a:sym typeface="+mn-lt"/>
                </a:rPr>
                <a:t>问题引入</a:t>
              </a:r>
            </a:p>
          </p:txBody>
        </p:sp>
        <p:cxnSp>
          <p:nvCxnSpPr>
            <p:cNvPr id="24" name="直接连接符 23">
              <a:extLst>
                <a:ext uri="{FF2B5EF4-FFF2-40B4-BE49-F238E27FC236}">
                  <a16:creationId xmlns:a16="http://schemas.microsoft.com/office/drawing/2014/main" id="{6FB8AC1C-F97B-4DE4-96AA-F48912A1F14B}"/>
                </a:ext>
              </a:extLst>
            </p:cNvPr>
            <p:cNvCxnSpPr>
              <a:cxnSpLocks/>
            </p:cNvCxnSpPr>
            <p:nvPr/>
          </p:nvCxnSpPr>
          <p:spPr>
            <a:xfrm>
              <a:off x="2455023" y="3677010"/>
              <a:ext cx="29641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C4098A-196D-4140-B864-D4EB0FC99D03}"/>
                </a:ext>
              </a:extLst>
            </p:cNvPr>
            <p:cNvCxnSpPr>
              <a:cxnSpLocks/>
            </p:cNvCxnSpPr>
            <p:nvPr/>
          </p:nvCxnSpPr>
          <p:spPr>
            <a:xfrm>
              <a:off x="4862843" y="3252039"/>
              <a:ext cx="0" cy="556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0">
              <a:extLst>
                <a:ext uri="{FF2B5EF4-FFF2-40B4-BE49-F238E27FC236}">
                  <a16:creationId xmlns:a16="http://schemas.microsoft.com/office/drawing/2014/main" id="{8DE7ED2C-63A7-409F-B76C-4E6776ACF732}"/>
                </a:ext>
              </a:extLst>
            </p:cNvPr>
            <p:cNvSpPr txBox="1"/>
            <p:nvPr/>
          </p:nvSpPr>
          <p:spPr>
            <a:xfrm flipH="1">
              <a:off x="4754787" y="2607862"/>
              <a:ext cx="974370" cy="1200329"/>
            </a:xfrm>
            <a:prstGeom prst="rect">
              <a:avLst/>
            </a:prstGeom>
            <a:noFill/>
          </p:spPr>
          <p:txBody>
            <a:bodyPr wrap="square" rtlCol="0">
              <a:spAutoFit/>
            </a:bodyPr>
            <a:lstStyle/>
            <a:p>
              <a:pPr algn="ctr" defTabSz="914217"/>
              <a:r>
                <a:rPr lang="en-US" sz="7200" spc="150" dirty="0">
                  <a:latin typeface="微软雅黑" panose="020B0503020204020204" pitchFamily="34" charset="-122"/>
                  <a:ea typeface="微软雅黑" panose="020B0503020204020204" pitchFamily="34" charset="-122"/>
                  <a:cs typeface="Lato Light" charset="0"/>
                </a:rPr>
                <a:t>1</a:t>
              </a:r>
            </a:p>
          </p:txBody>
        </p:sp>
        <p:sp>
          <p:nvSpPr>
            <p:cNvPr id="28" name="文本框 27" descr="e7d195523061f1c066b244f4f0640bbcf3715a5d8e4c1f9c0CC89F802DB1C6DCEED83B96BD2FE003EF101F1D2A7FDAC94229E89FC676715FE5CD3E97BE44A9D8CA79CD1CFB6F860DFFB3816B7D3D4E6831647962AE388FB2E12EDC2FC191BB9AA5AE82EF77D524AF93541E79979857684069CD9B0E4E1C0650E9739E0D1575D4F0ACA279306F12EECDD698D15283F96A">
              <a:extLst>
                <a:ext uri="{FF2B5EF4-FFF2-40B4-BE49-F238E27FC236}">
                  <a16:creationId xmlns:a16="http://schemas.microsoft.com/office/drawing/2014/main" id="{18F75931-5B32-433D-BABB-88F4C1843B25}"/>
                </a:ext>
              </a:extLst>
            </p:cNvPr>
            <p:cNvSpPr txBox="1"/>
            <p:nvPr/>
          </p:nvSpPr>
          <p:spPr>
            <a:xfrm>
              <a:off x="6634893" y="3110554"/>
              <a:ext cx="2637904" cy="461665"/>
            </a:xfrm>
            <a:prstGeom prst="rect">
              <a:avLst/>
            </a:prstGeom>
            <a:noFill/>
          </p:spPr>
          <p:txBody>
            <a:bodyPr wrap="square" rtlCol="0">
              <a:spAutoFit/>
            </a:bodyPr>
            <a:lstStyle>
              <a:defPPr>
                <a:defRPr lang="zh-CN"/>
              </a:defPPr>
              <a:lvl1pPr algn="ctr">
                <a:defRPr sz="2800" b="1">
                  <a:latin typeface="Agency FB" panose="020B0503020202020204" pitchFamily="34" charset="0"/>
                </a:defRPr>
              </a:lvl1pPr>
            </a:lstStyle>
            <a:p>
              <a:r>
                <a:rPr lang="zh-CN" altLang="en-US" sz="2400" dirty="0">
                  <a:latin typeface="微软雅黑" panose="020B0503020204020204" pitchFamily="34" charset="-122"/>
                  <a:ea typeface="微软雅黑" panose="020B0503020204020204" pitchFamily="34" charset="-122"/>
                  <a:sym typeface="+mn-lt"/>
                </a:rPr>
                <a:t>实施推进</a:t>
              </a:r>
            </a:p>
          </p:txBody>
        </p:sp>
        <p:cxnSp>
          <p:nvCxnSpPr>
            <p:cNvPr id="29" name="直接连接符 28">
              <a:extLst>
                <a:ext uri="{FF2B5EF4-FFF2-40B4-BE49-F238E27FC236}">
                  <a16:creationId xmlns:a16="http://schemas.microsoft.com/office/drawing/2014/main" id="{0943D484-E0B5-4796-BC08-38AD93B039D5}"/>
                </a:ext>
              </a:extLst>
            </p:cNvPr>
            <p:cNvCxnSpPr>
              <a:cxnSpLocks/>
            </p:cNvCxnSpPr>
            <p:nvPr/>
          </p:nvCxnSpPr>
          <p:spPr>
            <a:xfrm>
              <a:off x="6772798" y="3677010"/>
              <a:ext cx="29641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EB132AF-0C53-4BD1-9FC9-AE0E0E58AA62}"/>
                </a:ext>
              </a:extLst>
            </p:cNvPr>
            <p:cNvCxnSpPr>
              <a:cxnSpLocks/>
            </p:cNvCxnSpPr>
            <p:nvPr/>
          </p:nvCxnSpPr>
          <p:spPr>
            <a:xfrm>
              <a:off x="9180618" y="3252039"/>
              <a:ext cx="0" cy="556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10">
              <a:extLst>
                <a:ext uri="{FF2B5EF4-FFF2-40B4-BE49-F238E27FC236}">
                  <a16:creationId xmlns:a16="http://schemas.microsoft.com/office/drawing/2014/main" id="{93C39E74-5D1A-4AC6-B638-2EE197E53A8B}"/>
                </a:ext>
              </a:extLst>
            </p:cNvPr>
            <p:cNvSpPr txBox="1"/>
            <p:nvPr/>
          </p:nvSpPr>
          <p:spPr>
            <a:xfrm flipH="1">
              <a:off x="9072562" y="2607862"/>
              <a:ext cx="974370" cy="1200329"/>
            </a:xfrm>
            <a:prstGeom prst="rect">
              <a:avLst/>
            </a:prstGeom>
            <a:noFill/>
          </p:spPr>
          <p:txBody>
            <a:bodyPr wrap="square" rtlCol="0">
              <a:spAutoFit/>
            </a:bodyPr>
            <a:lstStyle/>
            <a:p>
              <a:pPr algn="ctr" defTabSz="914217"/>
              <a:r>
                <a:rPr lang="en-US" sz="7200" spc="150">
                  <a:latin typeface="微软雅黑" panose="020B0503020204020204" pitchFamily="34" charset="-122"/>
                  <a:ea typeface="微软雅黑" panose="020B0503020204020204" pitchFamily="34" charset="-122"/>
                  <a:cs typeface="Lato Light" charset="0"/>
                </a:rPr>
                <a:t>2</a:t>
              </a:r>
              <a:endParaRPr lang="en-US" sz="7200" spc="150" dirty="0">
                <a:latin typeface="微软雅黑" panose="020B0503020204020204" pitchFamily="34" charset="-122"/>
                <a:ea typeface="微软雅黑" panose="020B0503020204020204" pitchFamily="34" charset="-122"/>
                <a:cs typeface="Lato Light" charset="0"/>
              </a:endParaRPr>
            </a:p>
          </p:txBody>
        </p:sp>
        <p:sp>
          <p:nvSpPr>
            <p:cNvPr id="33" name="文本框 32" descr="e7d195523061f1c066b244f4f0640bbcf3715a5d8e4c1f9c0CC89F802DB1C6DCEED83B96BD2FE003EF101F1D2A7FDAC94229E89FC676715FE5CD3E97BE44A9D8CA79CD1CFB6F860DFFB3816B7D3D4E6831647962AE388FB2E12EDC2FC191BB9AA5AE82EF77D524AF93541E79979857684069CD9B0E4E1C0650E9739E0D1575D4F0ACA279306F12EECDD698D15283F96A">
              <a:extLst>
                <a:ext uri="{FF2B5EF4-FFF2-40B4-BE49-F238E27FC236}">
                  <a16:creationId xmlns:a16="http://schemas.microsoft.com/office/drawing/2014/main" id="{2AD6B51D-9F48-47D3-80CE-020569825D44}"/>
                </a:ext>
              </a:extLst>
            </p:cNvPr>
            <p:cNvSpPr txBox="1"/>
            <p:nvPr/>
          </p:nvSpPr>
          <p:spPr>
            <a:xfrm>
              <a:off x="2231945" y="4929194"/>
              <a:ext cx="2637904" cy="461665"/>
            </a:xfrm>
            <a:prstGeom prst="rect">
              <a:avLst/>
            </a:prstGeom>
            <a:noFill/>
          </p:spPr>
          <p:txBody>
            <a:bodyPr wrap="square" rtlCol="0">
              <a:spAutoFit/>
            </a:bodyPr>
            <a:lstStyle>
              <a:defPPr>
                <a:defRPr lang="zh-CN"/>
              </a:defPPr>
              <a:lvl1pPr algn="ctr">
                <a:defRPr sz="2800" b="1">
                  <a:latin typeface="Agency FB" panose="020B0503020202020204" pitchFamily="34" charset="0"/>
                </a:defRPr>
              </a:lvl1pPr>
            </a:lstStyle>
            <a:p>
              <a:r>
                <a:rPr lang="zh-CN" altLang="en-US" sz="2400" dirty="0">
                  <a:latin typeface="微软雅黑" panose="020B0503020204020204" pitchFamily="34" charset="-122"/>
                  <a:ea typeface="微软雅黑" panose="020B0503020204020204" pitchFamily="34" charset="-122"/>
                  <a:sym typeface="+mn-lt"/>
                </a:rPr>
                <a:t>数据与结论</a:t>
              </a:r>
            </a:p>
          </p:txBody>
        </p:sp>
        <p:cxnSp>
          <p:nvCxnSpPr>
            <p:cNvPr id="34" name="直接连接符 33">
              <a:extLst>
                <a:ext uri="{FF2B5EF4-FFF2-40B4-BE49-F238E27FC236}">
                  <a16:creationId xmlns:a16="http://schemas.microsoft.com/office/drawing/2014/main" id="{6E920524-F798-4125-A682-34AE548D0A08}"/>
                </a:ext>
              </a:extLst>
            </p:cNvPr>
            <p:cNvCxnSpPr>
              <a:cxnSpLocks/>
            </p:cNvCxnSpPr>
            <p:nvPr/>
          </p:nvCxnSpPr>
          <p:spPr>
            <a:xfrm>
              <a:off x="2455023" y="5495650"/>
              <a:ext cx="29641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E26E35-C6A4-42A0-BA3A-E182B63B142D}"/>
                </a:ext>
              </a:extLst>
            </p:cNvPr>
            <p:cNvCxnSpPr>
              <a:cxnSpLocks/>
            </p:cNvCxnSpPr>
            <p:nvPr/>
          </p:nvCxnSpPr>
          <p:spPr>
            <a:xfrm>
              <a:off x="4862843" y="5070679"/>
              <a:ext cx="0" cy="556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0">
              <a:extLst>
                <a:ext uri="{FF2B5EF4-FFF2-40B4-BE49-F238E27FC236}">
                  <a16:creationId xmlns:a16="http://schemas.microsoft.com/office/drawing/2014/main" id="{689C3CBE-7E00-4574-888B-CD6FF778A6DB}"/>
                </a:ext>
              </a:extLst>
            </p:cNvPr>
            <p:cNvSpPr txBox="1"/>
            <p:nvPr/>
          </p:nvSpPr>
          <p:spPr>
            <a:xfrm flipH="1">
              <a:off x="4754787" y="4426502"/>
              <a:ext cx="974370" cy="1200329"/>
            </a:xfrm>
            <a:prstGeom prst="rect">
              <a:avLst/>
            </a:prstGeom>
            <a:noFill/>
          </p:spPr>
          <p:txBody>
            <a:bodyPr wrap="square" rtlCol="0">
              <a:spAutoFit/>
            </a:bodyPr>
            <a:lstStyle/>
            <a:p>
              <a:pPr algn="ctr" defTabSz="914217"/>
              <a:r>
                <a:rPr lang="en-US" sz="7200" spc="150">
                  <a:latin typeface="微软雅黑" panose="020B0503020204020204" pitchFamily="34" charset="-122"/>
                  <a:ea typeface="微软雅黑" panose="020B0503020204020204" pitchFamily="34" charset="-122"/>
                  <a:cs typeface="Lato Light" charset="0"/>
                </a:rPr>
                <a:t>3</a:t>
              </a:r>
              <a:endParaRPr lang="en-US" sz="7200" spc="150" dirty="0">
                <a:latin typeface="微软雅黑" panose="020B0503020204020204" pitchFamily="34" charset="-122"/>
                <a:ea typeface="微软雅黑" panose="020B0503020204020204" pitchFamily="34" charset="-122"/>
                <a:cs typeface="Lato Light" charset="0"/>
              </a:endParaRPr>
            </a:p>
          </p:txBody>
        </p:sp>
        <p:sp>
          <p:nvSpPr>
            <p:cNvPr id="38" name="文本框 37" descr="e7d195523061f1c066b244f4f0640bbcf3715a5d8e4c1f9c0CC89F802DB1C6DCEED83B96BD2FE003EF101F1D2A7FDAC94229E89FC676715FE5CD3E97BE44A9D8CA79CD1CFB6F860DFFB3816B7D3D4E6831647962AE388FB2E12EDC2FC191BB9AA5AE82EF77D524AF93541E79979857684069CD9B0E4E1C0650E9739E0D1575D4F0ACA279306F12EECDD698D15283F96A">
              <a:extLst>
                <a:ext uri="{FF2B5EF4-FFF2-40B4-BE49-F238E27FC236}">
                  <a16:creationId xmlns:a16="http://schemas.microsoft.com/office/drawing/2014/main" id="{800A7D37-B48F-4D52-BD5E-B675BD57A6B9}"/>
                </a:ext>
              </a:extLst>
            </p:cNvPr>
            <p:cNvSpPr txBox="1"/>
            <p:nvPr/>
          </p:nvSpPr>
          <p:spPr>
            <a:xfrm>
              <a:off x="6593455" y="4929193"/>
              <a:ext cx="2637904" cy="461665"/>
            </a:xfrm>
            <a:prstGeom prst="rect">
              <a:avLst/>
            </a:prstGeom>
            <a:noFill/>
          </p:spPr>
          <p:txBody>
            <a:bodyPr wrap="square" rtlCol="0">
              <a:spAutoFit/>
            </a:bodyPr>
            <a:lstStyle>
              <a:defPPr>
                <a:defRPr lang="zh-CN"/>
              </a:defPPr>
              <a:lvl1pPr algn="ctr">
                <a:defRPr sz="2800" b="1">
                  <a:latin typeface="Agency FB" panose="020B0503020202020204" pitchFamily="34" charset="0"/>
                </a:defRPr>
              </a:lvl1pPr>
            </a:lstStyle>
            <a:p>
              <a:r>
                <a:rPr lang="zh-CN" altLang="en-US" sz="2400" dirty="0">
                  <a:latin typeface="微软雅黑" panose="020B0503020204020204" pitchFamily="34" charset="-122"/>
                  <a:ea typeface="微软雅黑" panose="020B0503020204020204" pitchFamily="34" charset="-122"/>
                  <a:sym typeface="+mn-lt"/>
                </a:rPr>
                <a:t>下一步</a:t>
              </a:r>
            </a:p>
          </p:txBody>
        </p:sp>
        <p:cxnSp>
          <p:nvCxnSpPr>
            <p:cNvPr id="39" name="直接连接符 38">
              <a:extLst>
                <a:ext uri="{FF2B5EF4-FFF2-40B4-BE49-F238E27FC236}">
                  <a16:creationId xmlns:a16="http://schemas.microsoft.com/office/drawing/2014/main" id="{14CF91F8-649D-4F4E-BB3C-BDA874F57D1B}"/>
                </a:ext>
              </a:extLst>
            </p:cNvPr>
            <p:cNvCxnSpPr>
              <a:cxnSpLocks/>
            </p:cNvCxnSpPr>
            <p:nvPr/>
          </p:nvCxnSpPr>
          <p:spPr>
            <a:xfrm>
              <a:off x="6772798" y="5495650"/>
              <a:ext cx="29641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3F61C3B-4E1E-4983-B621-ED8A2E64A0F6}"/>
                </a:ext>
              </a:extLst>
            </p:cNvPr>
            <p:cNvCxnSpPr>
              <a:cxnSpLocks/>
            </p:cNvCxnSpPr>
            <p:nvPr/>
          </p:nvCxnSpPr>
          <p:spPr>
            <a:xfrm>
              <a:off x="9180618" y="5070679"/>
              <a:ext cx="0" cy="556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10">
              <a:extLst>
                <a:ext uri="{FF2B5EF4-FFF2-40B4-BE49-F238E27FC236}">
                  <a16:creationId xmlns:a16="http://schemas.microsoft.com/office/drawing/2014/main" id="{9F4FBC2A-9AD0-4E2B-999E-D4E592981D55}"/>
                </a:ext>
              </a:extLst>
            </p:cNvPr>
            <p:cNvSpPr txBox="1"/>
            <p:nvPr/>
          </p:nvSpPr>
          <p:spPr>
            <a:xfrm flipH="1">
              <a:off x="9072562" y="4426502"/>
              <a:ext cx="974370" cy="1200329"/>
            </a:xfrm>
            <a:prstGeom prst="rect">
              <a:avLst/>
            </a:prstGeom>
            <a:noFill/>
          </p:spPr>
          <p:txBody>
            <a:bodyPr wrap="square" rtlCol="0">
              <a:spAutoFit/>
            </a:bodyPr>
            <a:lstStyle/>
            <a:p>
              <a:pPr algn="ctr" defTabSz="914217"/>
              <a:r>
                <a:rPr lang="en-US" sz="7200" spc="150">
                  <a:latin typeface="微软雅黑" panose="020B0503020204020204" pitchFamily="34" charset="-122"/>
                  <a:ea typeface="微软雅黑" panose="020B0503020204020204" pitchFamily="34" charset="-122"/>
                  <a:cs typeface="Lato Light" charset="0"/>
                </a:rPr>
                <a:t>4</a:t>
              </a:r>
              <a:endParaRPr lang="en-US" sz="7200" spc="150" dirty="0">
                <a:latin typeface="微软雅黑" panose="020B0503020204020204" pitchFamily="34" charset="-122"/>
                <a:ea typeface="微软雅黑" panose="020B0503020204020204" pitchFamily="34" charset="-122"/>
                <a:cs typeface="Lato Light" charset="0"/>
              </a:endParaRPr>
            </a:p>
          </p:txBody>
        </p:sp>
      </p:grpSp>
    </p:spTree>
    <p:extLst>
      <p:ext uri="{BB962C8B-B14F-4D97-AF65-F5344CB8AC3E}">
        <p14:creationId xmlns:p14="http://schemas.microsoft.com/office/powerpoint/2010/main" val="74144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成组"/>
          <p:cNvGrpSpPr/>
          <p:nvPr/>
        </p:nvGrpSpPr>
        <p:grpSpPr>
          <a:xfrm>
            <a:off x="3766155" y="2098813"/>
            <a:ext cx="4351934" cy="3395665"/>
            <a:chOff x="0" y="450259"/>
            <a:chExt cx="8703866" cy="6791327"/>
          </a:xfrm>
        </p:grpSpPr>
        <p:sp>
          <p:nvSpPr>
            <p:cNvPr id="321" name="圆形"/>
            <p:cNvSpPr/>
            <p:nvPr/>
          </p:nvSpPr>
          <p:spPr>
            <a:xfrm rot="16200000">
              <a:off x="0" y="2758899"/>
              <a:ext cx="2174048" cy="2174048"/>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213138"/>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22" name="圆形"/>
            <p:cNvSpPr/>
            <p:nvPr/>
          </p:nvSpPr>
          <p:spPr>
            <a:xfrm rot="16200000">
              <a:off x="6529818" y="2758899"/>
              <a:ext cx="2174048" cy="2174048"/>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213138"/>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23" name="圆形"/>
            <p:cNvSpPr/>
            <p:nvPr/>
          </p:nvSpPr>
          <p:spPr>
            <a:xfrm rot="18900000">
              <a:off x="956270" y="450259"/>
              <a:ext cx="2174048" cy="2174049"/>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213138"/>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24" name="圆形"/>
            <p:cNvSpPr/>
            <p:nvPr/>
          </p:nvSpPr>
          <p:spPr>
            <a:xfrm rot="18900000">
              <a:off x="5573548" y="5067538"/>
              <a:ext cx="2174048" cy="2174048"/>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213138"/>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25" name="圆形"/>
            <p:cNvSpPr/>
            <p:nvPr/>
          </p:nvSpPr>
          <p:spPr>
            <a:xfrm rot="2700000">
              <a:off x="5573548" y="450259"/>
              <a:ext cx="2174048" cy="2174049"/>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213138"/>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26" name="圆形"/>
            <p:cNvSpPr/>
            <p:nvPr/>
          </p:nvSpPr>
          <p:spPr>
            <a:xfrm rot="2700000">
              <a:off x="956270" y="5067538"/>
              <a:ext cx="2174048" cy="2174048"/>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213138"/>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27" name="圆形"/>
            <p:cNvSpPr/>
            <p:nvPr/>
          </p:nvSpPr>
          <p:spPr>
            <a:xfrm>
              <a:off x="1088206" y="582196"/>
              <a:ext cx="6527454" cy="6527454"/>
            </a:xfrm>
            <a:prstGeom prst="ellipse">
              <a:avLst/>
            </a:prstGeom>
            <a:solidFill>
              <a:srgbClr val="FEFFFF"/>
            </a:solidFill>
            <a:ln w="12700" cap="flat">
              <a:noFill/>
              <a:miter lim="400000"/>
            </a:ln>
            <a:effectLst/>
          </p:spPr>
          <p:txBody>
            <a:bodyPr wrap="square" lIns="0" tIns="0" rIns="0" bIns="0" numCol="1" anchor="ctr">
              <a:noAutofit/>
            </a:bodyPr>
            <a:lstStyle/>
            <a:p>
              <a:pPr>
                <a:defRPr sz="5000" b="0">
                  <a:solidFill>
                    <a:srgbClr val="213138"/>
                  </a:solidFill>
                  <a:latin typeface="Source Han Sans CN Bold Bold"/>
                  <a:ea typeface="Source Han Sans CN Bold Bold"/>
                  <a:cs typeface="Source Han Sans CN Bold Bold"/>
                  <a:sym typeface="Source Han Sans CN Bold Bold"/>
                </a:defRPr>
              </a:pPr>
              <a:endParaRPr sz="2500">
                <a:solidFill>
                  <a:schemeClr val="tx2"/>
                </a:solidFill>
                <a:latin typeface="微软雅黑" panose="020B0503020204020204" pitchFamily="34" charset="-122"/>
                <a:ea typeface="微软雅黑" panose="020B0503020204020204" pitchFamily="34" charset="-122"/>
              </a:endParaRPr>
            </a:p>
          </p:txBody>
        </p:sp>
        <p:sp>
          <p:nvSpPr>
            <p:cNvPr id="328" name="重要标题"/>
            <p:cNvSpPr/>
            <p:nvPr/>
          </p:nvSpPr>
          <p:spPr>
            <a:xfrm>
              <a:off x="1292092" y="786081"/>
              <a:ext cx="6119683" cy="6119683"/>
            </a:xfrm>
            <a:prstGeom prst="ellipse">
              <a:avLst/>
            </a:prstGeom>
            <a:solidFill>
              <a:srgbClr val="FEFFFF"/>
            </a:solidFill>
            <a:ln w="12700" cap="flat">
              <a:solidFill>
                <a:srgbClr val="77828D"/>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5000" b="0">
                  <a:solidFill>
                    <a:srgbClr val="213138"/>
                  </a:solidFill>
                  <a:latin typeface="Source Han Sans CN Bold Bold"/>
                  <a:ea typeface="Source Han Sans CN Bold Bold"/>
                  <a:cs typeface="Source Han Sans CN Bold Bold"/>
                  <a:sym typeface="Source Han Sans CN Bold Bold"/>
                </a:defRPr>
              </a:lvl1pPr>
            </a:lstStyle>
            <a:p>
              <a:pPr algn="ctr"/>
              <a:r>
                <a:rPr lang="zh-CN" altLang="en-US" sz="3200" dirty="0">
                  <a:solidFill>
                    <a:schemeClr val="tx2"/>
                  </a:solidFill>
                  <a:latin typeface="微软雅黑" panose="020B0503020204020204" pitchFamily="34" charset="-122"/>
                  <a:ea typeface="微软雅黑" panose="020B0503020204020204" pitchFamily="34" charset="-122"/>
                </a:rPr>
                <a:t>浏览器</a:t>
              </a:r>
              <a:endParaRPr sz="3200" dirty="0">
                <a:solidFill>
                  <a:schemeClr val="tx2"/>
                </a:solidFill>
                <a:latin typeface="微软雅黑" panose="020B0503020204020204" pitchFamily="34" charset="-122"/>
                <a:ea typeface="微软雅黑" panose="020B0503020204020204" pitchFamily="34" charset="-122"/>
              </a:endParaRPr>
            </a:p>
          </p:txBody>
        </p:sp>
        <p:sp>
          <p:nvSpPr>
            <p:cNvPr id="329" name="圆形"/>
            <p:cNvSpPr/>
            <p:nvPr/>
          </p:nvSpPr>
          <p:spPr>
            <a:xfrm rot="16200000">
              <a:off x="6681911" y="2910993"/>
              <a:ext cx="1869862" cy="1869861"/>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77828D"/>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30" name="圆形"/>
            <p:cNvSpPr/>
            <p:nvPr/>
          </p:nvSpPr>
          <p:spPr>
            <a:xfrm rot="18900000">
              <a:off x="1108362" y="602353"/>
              <a:ext cx="1869862" cy="1869861"/>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77828D"/>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31" name="圆形"/>
            <p:cNvSpPr/>
            <p:nvPr/>
          </p:nvSpPr>
          <p:spPr>
            <a:xfrm rot="18900000">
              <a:off x="5725641" y="5219631"/>
              <a:ext cx="1869861" cy="1869861"/>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77828D"/>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32" name="圆形"/>
            <p:cNvSpPr/>
            <p:nvPr/>
          </p:nvSpPr>
          <p:spPr>
            <a:xfrm rot="2700000">
              <a:off x="5725641" y="602353"/>
              <a:ext cx="1869861" cy="1869861"/>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77828D"/>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33" name="圆形"/>
            <p:cNvSpPr/>
            <p:nvPr/>
          </p:nvSpPr>
          <p:spPr>
            <a:xfrm rot="2700000">
              <a:off x="1108363" y="5219631"/>
              <a:ext cx="1869861" cy="1869861"/>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77828D"/>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sp>
          <p:nvSpPr>
            <p:cNvPr id="334" name="圆形"/>
            <p:cNvSpPr/>
            <p:nvPr/>
          </p:nvSpPr>
          <p:spPr>
            <a:xfrm rot="16200000">
              <a:off x="152093" y="2910993"/>
              <a:ext cx="1869861" cy="1869861"/>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6000" b="0">
                  <a:solidFill>
                    <a:srgbClr val="77828D"/>
                  </a:solidFill>
                  <a:latin typeface="Source Han Sans CN Bold Bold"/>
                  <a:ea typeface="Source Han Sans CN Bold Bold"/>
                  <a:cs typeface="Source Han Sans CN Bold Bold"/>
                  <a:sym typeface="Source Han Sans CN Bold Bold"/>
                </a:defRPr>
              </a:pPr>
              <a:endParaRPr sz="3000">
                <a:solidFill>
                  <a:schemeClr val="tx2"/>
                </a:solidFill>
                <a:latin typeface="微软雅黑" panose="020B0503020204020204" pitchFamily="34" charset="-122"/>
                <a:ea typeface="微软雅黑" panose="020B0503020204020204" pitchFamily="34" charset="-122"/>
              </a:endParaRPr>
            </a:p>
          </p:txBody>
        </p:sp>
      </p:grpSp>
      <p:sp>
        <p:nvSpPr>
          <p:cNvPr id="341" name="我是非常非常非常非常非常非常非常非常非常非常非常非常非常可爱的次文案非常非常非常非常非常非常可爱的次文案"/>
          <p:cNvSpPr txBox="1"/>
          <p:nvPr/>
        </p:nvSpPr>
        <p:spPr>
          <a:xfrm>
            <a:off x="8357519" y="3471250"/>
            <a:ext cx="2688524" cy="65079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20000"/>
              </a:lnSpc>
              <a:spcBef>
                <a:spcPts val="1000"/>
              </a:spcBef>
              <a:defRPr sz="2000" b="0">
                <a:solidFill>
                  <a:srgbClr val="77828D"/>
                </a:solidFill>
                <a:latin typeface="Source Han Sans CN Regular"/>
                <a:ea typeface="Source Han Sans CN Regular"/>
                <a:cs typeface="Source Han Sans CN Regular"/>
                <a:sym typeface="Source Han Sans CN Regular"/>
              </a:defRPr>
            </a:lvl1pPr>
          </a:lstStyle>
          <a:p>
            <a:r>
              <a:rPr lang="zh-CN" altLang="en-US" sz="1600" dirty="0"/>
              <a:t>语言编译器</a:t>
            </a:r>
            <a:r>
              <a:rPr lang="en-US" altLang="zh-CN" sz="1600" dirty="0"/>
              <a:t>/</a:t>
            </a:r>
            <a:r>
              <a:rPr lang="zh-CN" altLang="en-US" sz="1600" dirty="0"/>
              <a:t>虚拟机</a:t>
            </a:r>
          </a:p>
        </p:txBody>
      </p:sp>
      <p:sp>
        <p:nvSpPr>
          <p:cNvPr id="342" name="我是非常非常非常非常非常非常非常非常非常非常非常非常非常可爱的次文案非常非常非常非常非常非常可爱的次文案"/>
          <p:cNvSpPr txBox="1"/>
          <p:nvPr/>
        </p:nvSpPr>
        <p:spPr>
          <a:xfrm>
            <a:off x="7875370" y="2294334"/>
            <a:ext cx="2688523" cy="65079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20000"/>
              </a:lnSpc>
              <a:spcBef>
                <a:spcPts val="1000"/>
              </a:spcBef>
              <a:defRPr sz="2000" b="0">
                <a:solidFill>
                  <a:srgbClr val="77828D"/>
                </a:solidFill>
                <a:latin typeface="Source Han Sans CN Regular"/>
                <a:ea typeface="Source Han Sans CN Regular"/>
                <a:cs typeface="Source Han Sans CN Regular"/>
                <a:sym typeface="Source Han Sans CN Regular"/>
              </a:defRPr>
            </a:lvl1pPr>
          </a:lstStyle>
          <a:p>
            <a:r>
              <a:rPr lang="zh-CN" altLang="en-US" sz="1600" dirty="0"/>
              <a:t>科学可视化</a:t>
            </a:r>
            <a:r>
              <a:rPr lang="en-US" altLang="zh-CN" sz="1600" dirty="0"/>
              <a:t>/</a:t>
            </a:r>
            <a:r>
              <a:rPr lang="zh-CN" altLang="en-US" sz="1600" dirty="0"/>
              <a:t>仿真</a:t>
            </a:r>
          </a:p>
        </p:txBody>
      </p:sp>
      <p:sp>
        <p:nvSpPr>
          <p:cNvPr id="343" name="我是非常非常非常非常非常非常非常非常非常非常非常非常非常可爱的次文案非常非常非常非常非常非常可爱的次文案"/>
          <p:cNvSpPr txBox="1"/>
          <p:nvPr/>
        </p:nvSpPr>
        <p:spPr>
          <a:xfrm>
            <a:off x="7875370" y="4648166"/>
            <a:ext cx="2688523" cy="65079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20000"/>
              </a:lnSpc>
              <a:spcBef>
                <a:spcPts val="1000"/>
              </a:spcBef>
              <a:defRPr sz="2000" b="0">
                <a:solidFill>
                  <a:srgbClr val="77828D"/>
                </a:solidFill>
                <a:latin typeface="Source Han Sans CN Regular"/>
                <a:ea typeface="Source Han Sans CN Regular"/>
                <a:cs typeface="Source Han Sans CN Regular"/>
                <a:sym typeface="Source Han Sans CN Regular"/>
              </a:defRPr>
            </a:lvl1pPr>
          </a:lstStyle>
          <a:p>
            <a:r>
              <a:rPr lang="mr-IN" altLang="zh-CN" sz="1000" dirty="0">
                <a:solidFill>
                  <a:schemeClr val="tx2"/>
                </a:solidFill>
                <a:latin typeface="微软雅黑" panose="020B0503020204020204" pitchFamily="34" charset="-122"/>
                <a:ea typeface="微软雅黑" panose="020B0503020204020204" pitchFamily="34" charset="-122"/>
              </a:rPr>
              <a:t>……</a:t>
            </a:r>
            <a:endParaRPr sz="1000" dirty="0">
              <a:solidFill>
                <a:schemeClr val="tx2"/>
              </a:solidFill>
              <a:latin typeface="微软雅黑" panose="020B0503020204020204" pitchFamily="34" charset="-122"/>
              <a:ea typeface="微软雅黑" panose="020B0503020204020204" pitchFamily="34" charset="-122"/>
            </a:endParaRPr>
          </a:p>
        </p:txBody>
      </p:sp>
      <p:sp>
        <p:nvSpPr>
          <p:cNvPr id="344" name="我是非常非常非常非常非常非常非常非常非常非常非常非常非常可爱的次文案非常非常非常非常非常非常可爱的次文案"/>
          <p:cNvSpPr txBox="1"/>
          <p:nvPr/>
        </p:nvSpPr>
        <p:spPr>
          <a:xfrm>
            <a:off x="838200" y="3471250"/>
            <a:ext cx="2688524" cy="65079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lnSpc>
                <a:spcPct val="120000"/>
              </a:lnSpc>
              <a:spcBef>
                <a:spcPts val="1000"/>
              </a:spcBef>
              <a:defRPr sz="2000" b="0">
                <a:solidFill>
                  <a:srgbClr val="77828D"/>
                </a:solidFill>
                <a:latin typeface="Source Han Sans CN Regular"/>
                <a:ea typeface="Source Han Sans CN Regular"/>
                <a:cs typeface="Source Han Sans CN Regular"/>
                <a:sym typeface="Source Han Sans CN Regular"/>
              </a:defRPr>
            </a:lvl1pPr>
          </a:lstStyle>
          <a:p>
            <a:r>
              <a:rPr lang="zh-CN" altLang="en-US" sz="1600" dirty="0"/>
              <a:t>图片</a:t>
            </a:r>
            <a:r>
              <a:rPr lang="en-US" altLang="zh-CN" sz="1600" dirty="0"/>
              <a:t>/</a:t>
            </a:r>
            <a:r>
              <a:rPr lang="zh-CN" altLang="en-US" sz="1600" dirty="0"/>
              <a:t>音视频编辑</a:t>
            </a:r>
          </a:p>
          <a:p>
            <a:endParaRPr sz="1600" dirty="0">
              <a:solidFill>
                <a:schemeClr val="tx2"/>
              </a:solidFill>
              <a:latin typeface="微软雅黑" panose="020B0503020204020204" pitchFamily="34" charset="-122"/>
              <a:ea typeface="微软雅黑" panose="020B0503020204020204" pitchFamily="34" charset="-122"/>
            </a:endParaRPr>
          </a:p>
        </p:txBody>
      </p:sp>
      <p:sp>
        <p:nvSpPr>
          <p:cNvPr id="345" name="我是非常非常非常非常非常非常非常非常非常非常非常非常非常可爱的次文案非常非常非常非常非常非常可爱的次文案"/>
          <p:cNvSpPr txBox="1"/>
          <p:nvPr/>
        </p:nvSpPr>
        <p:spPr>
          <a:xfrm>
            <a:off x="1320349" y="2294334"/>
            <a:ext cx="2688524" cy="65079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lnSpc>
                <a:spcPct val="120000"/>
              </a:lnSpc>
              <a:spcBef>
                <a:spcPts val="1000"/>
              </a:spcBef>
              <a:defRPr sz="2000" b="0">
                <a:solidFill>
                  <a:srgbClr val="77828D"/>
                </a:solidFill>
                <a:latin typeface="Source Han Sans CN Regular"/>
                <a:ea typeface="Source Han Sans CN Regular"/>
                <a:cs typeface="Source Han Sans CN Regular"/>
                <a:sym typeface="Source Han Sans CN Regular"/>
              </a:defRPr>
            </a:lvl1pPr>
          </a:lstStyle>
          <a:p>
            <a:r>
              <a:rPr lang="zh-CN" altLang="en-US" sz="1400" dirty="0"/>
              <a:t>更好的让一些语言和工具可以编译到 </a:t>
            </a:r>
            <a:r>
              <a:rPr lang="en-US" altLang="zh-CN" sz="1400" dirty="0"/>
              <a:t>Web </a:t>
            </a:r>
            <a:r>
              <a:rPr lang="zh-CN" altLang="en-US" sz="1400" dirty="0"/>
              <a:t>平台运行</a:t>
            </a:r>
          </a:p>
        </p:txBody>
      </p:sp>
      <p:sp>
        <p:nvSpPr>
          <p:cNvPr id="346" name="我是非常非常非常非常非常非常非常非常非常非常非常非常非常可爱的次文案非常非常非常非常非常非常可爱的次文案"/>
          <p:cNvSpPr txBox="1"/>
          <p:nvPr/>
        </p:nvSpPr>
        <p:spPr>
          <a:xfrm>
            <a:off x="1320349" y="4648166"/>
            <a:ext cx="2688524" cy="65079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lnSpc>
                <a:spcPct val="120000"/>
              </a:lnSpc>
              <a:spcBef>
                <a:spcPts val="1000"/>
              </a:spcBef>
              <a:defRPr sz="2000" b="0">
                <a:solidFill>
                  <a:srgbClr val="77828D"/>
                </a:solidFill>
                <a:latin typeface="Source Han Sans CN Regular"/>
                <a:ea typeface="Source Han Sans CN Regular"/>
                <a:cs typeface="Source Han Sans CN Regular"/>
                <a:sym typeface="Source Han Sans CN Regular"/>
              </a:defRPr>
            </a:lvl1pPr>
          </a:lstStyle>
          <a:p>
            <a:r>
              <a:rPr lang="zh-CN" altLang="en-US" sz="1600" dirty="0"/>
              <a:t>游戏</a:t>
            </a:r>
          </a:p>
        </p:txBody>
      </p:sp>
      <p:pic>
        <p:nvPicPr>
          <p:cNvPr id="347"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50786" y="3583888"/>
            <a:ext cx="447579" cy="425514"/>
          </a:xfrm>
          <a:prstGeom prst="rect">
            <a:avLst/>
          </a:prstGeom>
          <a:ln w="12700">
            <a:miter lim="400000"/>
          </a:ln>
        </p:spPr>
      </p:pic>
      <p:pic>
        <p:nvPicPr>
          <p:cNvPr id="348"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64012" y="2429569"/>
            <a:ext cx="447579" cy="425514"/>
          </a:xfrm>
          <a:prstGeom prst="rect">
            <a:avLst/>
          </a:prstGeom>
          <a:ln w="12700">
            <a:miter lim="400000"/>
          </a:ln>
        </p:spPr>
      </p:pic>
      <p:pic>
        <p:nvPicPr>
          <p:cNvPr id="349"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72651" y="2429569"/>
            <a:ext cx="447579" cy="425514"/>
          </a:xfrm>
          <a:prstGeom prst="rect">
            <a:avLst/>
          </a:prstGeom>
          <a:ln w="12700">
            <a:miter lim="400000"/>
          </a:ln>
        </p:spPr>
      </p:pic>
      <p:pic>
        <p:nvPicPr>
          <p:cNvPr id="350"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64012" y="4738208"/>
            <a:ext cx="447579" cy="425514"/>
          </a:xfrm>
          <a:prstGeom prst="rect">
            <a:avLst/>
          </a:prstGeom>
          <a:ln w="12700">
            <a:miter lim="400000"/>
          </a:ln>
        </p:spPr>
      </p:pic>
      <p:pic>
        <p:nvPicPr>
          <p:cNvPr id="351"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72651" y="4738208"/>
            <a:ext cx="447579" cy="425514"/>
          </a:xfrm>
          <a:prstGeom prst="rect">
            <a:avLst/>
          </a:prstGeom>
          <a:ln w="12700">
            <a:miter lim="400000"/>
          </a:ln>
        </p:spPr>
      </p:pic>
      <p:pic>
        <p:nvPicPr>
          <p:cNvPr id="352"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85877" y="3583888"/>
            <a:ext cx="447579" cy="425514"/>
          </a:xfrm>
          <a:prstGeom prst="rect">
            <a:avLst/>
          </a:prstGeom>
          <a:ln w="12700">
            <a:miter lim="400000"/>
          </a:ln>
        </p:spPr>
      </p:pic>
      <p:sp>
        <p:nvSpPr>
          <p:cNvPr id="2" name="标题 1"/>
          <p:cNvSpPr>
            <a:spLocks noGrp="1"/>
          </p:cNvSpPr>
          <p:nvPr>
            <p:ph type="title"/>
          </p:nvPr>
        </p:nvSpPr>
        <p:spPr/>
        <p:txBody>
          <a:bodyPr/>
          <a:lstStyle/>
          <a:p>
            <a:r>
              <a:rPr lang="it-IT" altLang="zh-CN" dirty="0" err="1"/>
              <a:t>WebAssembly</a:t>
            </a:r>
            <a:r>
              <a:rPr lang="zh-CN" altLang="it-IT" dirty="0"/>
              <a:t>的</a:t>
            </a:r>
            <a:r>
              <a:rPr lang="zh-CN" altLang="en-US" dirty="0"/>
              <a:t>使用</a:t>
            </a:r>
            <a:r>
              <a:rPr lang="zh-CN" altLang="it-IT" dirty="0"/>
              <a:t>场景</a:t>
            </a:r>
            <a:endParaRPr lang="zh-CN" altLang="en-US" dirty="0">
              <a:solidFill>
                <a:schemeClr val="tx2"/>
              </a:solidFill>
            </a:endParaRPr>
          </a:p>
        </p:txBody>
      </p:sp>
    </p:spTree>
    <p:extLst>
      <p:ext uri="{BB962C8B-B14F-4D97-AF65-F5344CB8AC3E}">
        <p14:creationId xmlns:p14="http://schemas.microsoft.com/office/powerpoint/2010/main" val="199544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p:cNvSpPr>
            <a:spLocks noGrp="1"/>
          </p:cNvSpPr>
          <p:nvPr>
            <p:ph type="body" sz="quarter" idx="11"/>
          </p:nvPr>
        </p:nvSpPr>
        <p:spPr/>
        <p:txBody>
          <a:bodyPr>
            <a:normAutofit/>
          </a:bodyPr>
          <a:lstStyle/>
          <a:p>
            <a:r>
              <a:rPr lang="zh-CN" altLang="en-US" sz="3200" dirty="0"/>
              <a:t>问题引入</a:t>
            </a:r>
          </a:p>
        </p:txBody>
      </p:sp>
    </p:spTree>
    <p:extLst>
      <p:ext uri="{BB962C8B-B14F-4D97-AF65-F5344CB8AC3E}">
        <p14:creationId xmlns:p14="http://schemas.microsoft.com/office/powerpoint/2010/main" val="438965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投稿主流程</a:t>
            </a:r>
          </a:p>
        </p:txBody>
      </p:sp>
      <p:sp>
        <p:nvSpPr>
          <p:cNvPr id="3" name="内容占位符 2"/>
          <p:cNvSpPr>
            <a:spLocks noGrp="1"/>
          </p:cNvSpPr>
          <p:nvPr>
            <p:ph idx="1"/>
          </p:nvPr>
        </p:nvSpPr>
        <p:spPr/>
        <p:txBody>
          <a:bodyPr/>
          <a:lstStyle/>
          <a:p>
            <a:pPr marL="0" indent="0">
              <a:buNone/>
            </a:pPr>
            <a:endParaRPr lang="en-US" altLang="zh-CN" dirty="0"/>
          </a:p>
          <a:p>
            <a:endParaRPr lang="en-US" altLang="zh-CN" dirty="0"/>
          </a:p>
          <a:p>
            <a:pPr marL="0" indent="0">
              <a:buNone/>
            </a:pPr>
            <a:endParaRPr lang="zh-CN" altLang="en-US" dirty="0"/>
          </a:p>
        </p:txBody>
      </p:sp>
      <p:graphicFrame>
        <p:nvGraphicFramePr>
          <p:cNvPr id="6" name="图示 5">
            <a:extLst>
              <a:ext uri="{FF2B5EF4-FFF2-40B4-BE49-F238E27FC236}">
                <a16:creationId xmlns:a16="http://schemas.microsoft.com/office/drawing/2014/main" id="{301F7841-764D-074D-958F-F6D2DB12E712}"/>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上箭头 10">
            <a:extLst>
              <a:ext uri="{FF2B5EF4-FFF2-40B4-BE49-F238E27FC236}">
                <a16:creationId xmlns:a16="http://schemas.microsoft.com/office/drawing/2014/main" id="{B6000DA3-A4BB-4742-8A63-1821FB4BDBD6}"/>
              </a:ext>
            </a:extLst>
          </p:cNvPr>
          <p:cNvSpPr/>
          <p:nvPr/>
        </p:nvSpPr>
        <p:spPr>
          <a:xfrm rot="2206503">
            <a:off x="4341091" y="4045527"/>
            <a:ext cx="452582" cy="6465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上箭头 11">
            <a:extLst>
              <a:ext uri="{FF2B5EF4-FFF2-40B4-BE49-F238E27FC236}">
                <a16:creationId xmlns:a16="http://schemas.microsoft.com/office/drawing/2014/main" id="{A767CB1A-94B7-AA40-A39F-B2B8EB255253}"/>
              </a:ext>
            </a:extLst>
          </p:cNvPr>
          <p:cNvSpPr/>
          <p:nvPr/>
        </p:nvSpPr>
        <p:spPr>
          <a:xfrm rot="19060905">
            <a:off x="5312784" y="4042497"/>
            <a:ext cx="452582" cy="6465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9411F6C1-4AD2-FF41-ADB2-66FF470CFAEE}"/>
              </a:ext>
            </a:extLst>
          </p:cNvPr>
          <p:cNvSpPr txBox="1"/>
          <p:nvPr/>
        </p:nvSpPr>
        <p:spPr>
          <a:xfrm>
            <a:off x="3990829" y="4819225"/>
            <a:ext cx="951346" cy="369332"/>
          </a:xfrm>
          <a:prstGeom prst="rect">
            <a:avLst/>
          </a:prstGeom>
          <a:noFill/>
        </p:spPr>
        <p:txBody>
          <a:bodyPr wrap="square" rtlCol="0">
            <a:spAutoFit/>
          </a:bodyPr>
          <a:lstStyle/>
          <a:p>
            <a:r>
              <a:rPr kumimoji="1" lang="zh-CN" altLang="en-US" dirty="0"/>
              <a:t>自定义</a:t>
            </a:r>
          </a:p>
        </p:txBody>
      </p:sp>
      <p:sp>
        <p:nvSpPr>
          <p:cNvPr id="15" name="文本框 14">
            <a:extLst>
              <a:ext uri="{FF2B5EF4-FFF2-40B4-BE49-F238E27FC236}">
                <a16:creationId xmlns:a16="http://schemas.microsoft.com/office/drawing/2014/main" id="{16461DA8-3507-104B-990F-1C7F6242C7BC}"/>
              </a:ext>
            </a:extLst>
          </p:cNvPr>
          <p:cNvSpPr txBox="1"/>
          <p:nvPr/>
        </p:nvSpPr>
        <p:spPr>
          <a:xfrm>
            <a:off x="5225639" y="4819225"/>
            <a:ext cx="2024188" cy="369332"/>
          </a:xfrm>
          <a:prstGeom prst="rect">
            <a:avLst/>
          </a:prstGeom>
          <a:noFill/>
        </p:spPr>
        <p:txBody>
          <a:bodyPr wrap="square" rtlCol="0">
            <a:spAutoFit/>
          </a:bodyPr>
          <a:lstStyle/>
          <a:p>
            <a:r>
              <a:rPr kumimoji="1" lang="zh-CN" altLang="en-US" dirty="0">
                <a:solidFill>
                  <a:schemeClr val="accent2"/>
                </a:solidFill>
              </a:rPr>
              <a:t>服务端</a:t>
            </a:r>
            <a:r>
              <a:rPr kumimoji="1" lang="en-US" altLang="zh-CN" dirty="0">
                <a:solidFill>
                  <a:schemeClr val="accent2"/>
                </a:solidFill>
              </a:rPr>
              <a:t>AI</a:t>
            </a:r>
            <a:r>
              <a:rPr kumimoji="1" lang="zh-CN" altLang="en-US" dirty="0">
                <a:solidFill>
                  <a:schemeClr val="accent2"/>
                </a:solidFill>
              </a:rPr>
              <a:t>计算返回</a:t>
            </a:r>
          </a:p>
        </p:txBody>
      </p:sp>
    </p:spTree>
    <p:extLst>
      <p:ext uri="{BB962C8B-B14F-4D97-AF65-F5344CB8AC3E}">
        <p14:creationId xmlns:p14="http://schemas.microsoft.com/office/powerpoint/2010/main" val="79822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41CEF-4553-FD48-B702-83386E269212}"/>
              </a:ext>
            </a:extLst>
          </p:cNvPr>
          <p:cNvSpPr>
            <a:spLocks noGrp="1"/>
          </p:cNvSpPr>
          <p:nvPr>
            <p:ph type="title"/>
          </p:nvPr>
        </p:nvSpPr>
        <p:spPr/>
        <p:txBody>
          <a:bodyPr/>
          <a:lstStyle/>
          <a:p>
            <a:r>
              <a:rPr kumimoji="1" lang="zh-CN" altLang="en-US" dirty="0"/>
              <a:t>流程中的问题点</a:t>
            </a:r>
          </a:p>
        </p:txBody>
      </p:sp>
      <p:sp>
        <p:nvSpPr>
          <p:cNvPr id="3" name="内容占位符 2">
            <a:extLst>
              <a:ext uri="{FF2B5EF4-FFF2-40B4-BE49-F238E27FC236}">
                <a16:creationId xmlns:a16="http://schemas.microsoft.com/office/drawing/2014/main" id="{4220C8E3-AB76-2B40-AD4C-508395A48A7C}"/>
              </a:ext>
            </a:extLst>
          </p:cNvPr>
          <p:cNvSpPr>
            <a:spLocks noGrp="1"/>
          </p:cNvSpPr>
          <p:nvPr>
            <p:ph idx="1"/>
          </p:nvPr>
        </p:nvSpPr>
        <p:spPr/>
        <p:txBody>
          <a:bodyPr/>
          <a:lstStyle/>
          <a:p>
            <a:r>
              <a:rPr kumimoji="1" lang="zh-CN" altLang="en-US" dirty="0"/>
              <a:t>“推荐封面出不来”</a:t>
            </a:r>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pPr marL="0" indent="0">
              <a:buNone/>
            </a:pPr>
            <a:endParaRPr kumimoji="1" lang="zh-CN" altLang="en-US" dirty="0"/>
          </a:p>
        </p:txBody>
      </p:sp>
      <p:graphicFrame>
        <p:nvGraphicFramePr>
          <p:cNvPr id="4" name="图示 3">
            <a:extLst>
              <a:ext uri="{FF2B5EF4-FFF2-40B4-BE49-F238E27FC236}">
                <a16:creationId xmlns:a16="http://schemas.microsoft.com/office/drawing/2014/main" id="{0F1E94C4-90B7-014E-A223-E2D83FB2AAED}"/>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手杖形箭头 8">
            <a:extLst>
              <a:ext uri="{FF2B5EF4-FFF2-40B4-BE49-F238E27FC236}">
                <a16:creationId xmlns:a16="http://schemas.microsoft.com/office/drawing/2014/main" id="{922140F2-11AC-DF49-913A-7D472CDAB4F5}"/>
              </a:ext>
            </a:extLst>
          </p:cNvPr>
          <p:cNvSpPr/>
          <p:nvPr/>
        </p:nvSpPr>
        <p:spPr>
          <a:xfrm>
            <a:off x="2733964" y="2493817"/>
            <a:ext cx="4544289" cy="480291"/>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手杖形箭头 9">
            <a:extLst>
              <a:ext uri="{FF2B5EF4-FFF2-40B4-BE49-F238E27FC236}">
                <a16:creationId xmlns:a16="http://schemas.microsoft.com/office/drawing/2014/main" id="{2AA5502B-957B-A348-821E-B4E2545978B0}"/>
              </a:ext>
            </a:extLst>
          </p:cNvPr>
          <p:cNvSpPr/>
          <p:nvPr/>
        </p:nvSpPr>
        <p:spPr>
          <a:xfrm rot="10800000">
            <a:off x="4895272" y="3883890"/>
            <a:ext cx="2382980" cy="549563"/>
          </a:xfrm>
          <a:prstGeom prst="uturnArrow">
            <a:avLst>
              <a:gd name="adj1" fmla="val 25000"/>
              <a:gd name="adj2" fmla="val 25000"/>
              <a:gd name="adj3" fmla="val 25000"/>
              <a:gd name="adj4" fmla="val 43750"/>
              <a:gd name="adj5" fmla="val 98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33FF7870-5E87-4249-B866-F9262634EF86}"/>
              </a:ext>
            </a:extLst>
          </p:cNvPr>
          <p:cNvSpPr txBox="1"/>
          <p:nvPr/>
        </p:nvSpPr>
        <p:spPr>
          <a:xfrm>
            <a:off x="2032000" y="5158569"/>
            <a:ext cx="7176655" cy="369332"/>
          </a:xfrm>
          <a:prstGeom prst="rect">
            <a:avLst/>
          </a:prstGeom>
          <a:noFill/>
        </p:spPr>
        <p:txBody>
          <a:bodyPr wrap="square" rtlCol="0">
            <a:spAutoFit/>
          </a:bodyPr>
          <a:lstStyle/>
          <a:p>
            <a:r>
              <a:rPr kumimoji="1" lang="zh-CN" altLang="en-US" dirty="0"/>
              <a:t>经验证，约</a:t>
            </a:r>
            <a:r>
              <a:rPr kumimoji="1" lang="en-US" altLang="zh-CN" dirty="0"/>
              <a:t>50%</a:t>
            </a:r>
            <a:r>
              <a:rPr kumimoji="1" lang="zh-CN" altLang="en-US" dirty="0"/>
              <a:t>的成功投稿，点击“提交”时无推荐封面</a:t>
            </a:r>
          </a:p>
        </p:txBody>
      </p:sp>
    </p:spTree>
    <p:extLst>
      <p:ext uri="{BB962C8B-B14F-4D97-AF65-F5344CB8AC3E}">
        <p14:creationId xmlns:p14="http://schemas.microsoft.com/office/powerpoint/2010/main" val="15231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9" grpId="0" animBg="1"/>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3C392-0A01-984F-8756-DC801B7A1246}"/>
              </a:ext>
            </a:extLst>
          </p:cNvPr>
          <p:cNvSpPr>
            <a:spLocks noGrp="1"/>
          </p:cNvSpPr>
          <p:nvPr>
            <p:ph type="title"/>
          </p:nvPr>
        </p:nvSpPr>
        <p:spPr/>
        <p:txBody>
          <a:bodyPr/>
          <a:lstStyle/>
          <a:p>
            <a:r>
              <a:rPr kumimoji="1" lang="zh-CN" altLang="en-US" dirty="0"/>
              <a:t>服务端</a:t>
            </a:r>
            <a:r>
              <a:rPr kumimoji="1" lang="en-US" altLang="zh-CN" dirty="0"/>
              <a:t>AI</a:t>
            </a:r>
            <a:r>
              <a:rPr kumimoji="1" lang="zh-CN" altLang="en-US" dirty="0"/>
              <a:t>推荐封面</a:t>
            </a:r>
          </a:p>
        </p:txBody>
      </p:sp>
      <p:pic>
        <p:nvPicPr>
          <p:cNvPr id="4" name="内容占位符 38" descr="监视器">
            <a:extLst>
              <a:ext uri="{FF2B5EF4-FFF2-40B4-BE49-F238E27FC236}">
                <a16:creationId xmlns:a16="http://schemas.microsoft.com/office/drawing/2014/main" id="{9CFE144E-0A54-D34C-AF99-CD5BCA3FE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244113" y="3879045"/>
            <a:ext cx="914400" cy="914400"/>
          </a:xfrm>
          <a:prstGeom prst="rect">
            <a:avLst/>
          </a:prstGeom>
        </p:spPr>
      </p:pic>
      <p:sp>
        <p:nvSpPr>
          <p:cNvPr id="5" name="文本框 4">
            <a:extLst>
              <a:ext uri="{FF2B5EF4-FFF2-40B4-BE49-F238E27FC236}">
                <a16:creationId xmlns:a16="http://schemas.microsoft.com/office/drawing/2014/main" id="{6ACD22DC-2C51-7E42-B55B-25D6249A2174}"/>
              </a:ext>
            </a:extLst>
          </p:cNvPr>
          <p:cNvSpPr txBox="1"/>
          <p:nvPr/>
        </p:nvSpPr>
        <p:spPr>
          <a:xfrm>
            <a:off x="1227664" y="2425449"/>
            <a:ext cx="1389888" cy="369332"/>
          </a:xfrm>
          <a:prstGeom prst="rect">
            <a:avLst/>
          </a:prstGeom>
          <a:noFill/>
        </p:spPr>
        <p:txBody>
          <a:bodyPr wrap="square" rtlCol="0">
            <a:spAutoFit/>
          </a:bodyPr>
          <a:lstStyle/>
          <a:p>
            <a:r>
              <a:rPr kumimoji="1" lang="zh-CN" altLang="en-US" dirty="0"/>
              <a:t>本地视频</a:t>
            </a:r>
          </a:p>
        </p:txBody>
      </p:sp>
      <p:pic>
        <p:nvPicPr>
          <p:cNvPr id="6" name="图形 5" descr="云">
            <a:extLst>
              <a:ext uri="{FF2B5EF4-FFF2-40B4-BE49-F238E27FC236}">
                <a16:creationId xmlns:a16="http://schemas.microsoft.com/office/drawing/2014/main" id="{2E19F954-828B-4F41-BF5C-460C5EC117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709" y="2111034"/>
            <a:ext cx="914400" cy="914400"/>
          </a:xfrm>
          <a:prstGeom prst="rect">
            <a:avLst/>
          </a:prstGeom>
        </p:spPr>
      </p:pic>
      <p:cxnSp>
        <p:nvCxnSpPr>
          <p:cNvPr id="7" name="直线箭头连接符 6">
            <a:extLst>
              <a:ext uri="{FF2B5EF4-FFF2-40B4-BE49-F238E27FC236}">
                <a16:creationId xmlns:a16="http://schemas.microsoft.com/office/drawing/2014/main" id="{165AD267-4F48-1F44-9764-B2493462CB43}"/>
              </a:ext>
            </a:extLst>
          </p:cNvPr>
          <p:cNvCxnSpPr/>
          <p:nvPr/>
        </p:nvCxnSpPr>
        <p:spPr>
          <a:xfrm>
            <a:off x="2633376" y="2688979"/>
            <a:ext cx="548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B45E1D3-5A22-4446-B609-A1FFBE267D92}"/>
              </a:ext>
            </a:extLst>
          </p:cNvPr>
          <p:cNvSpPr txBox="1"/>
          <p:nvPr/>
        </p:nvSpPr>
        <p:spPr>
          <a:xfrm>
            <a:off x="3907459" y="2049335"/>
            <a:ext cx="1369676" cy="646331"/>
          </a:xfrm>
          <a:prstGeom prst="rect">
            <a:avLst/>
          </a:prstGeom>
          <a:noFill/>
        </p:spPr>
        <p:txBody>
          <a:bodyPr wrap="square" rtlCol="0">
            <a:spAutoFit/>
          </a:bodyPr>
          <a:lstStyle/>
          <a:p>
            <a:r>
              <a:rPr kumimoji="1" lang="en-US" altLang="zh-CN" dirty="0" err="1"/>
              <a:t>ffmpeg</a:t>
            </a:r>
            <a:r>
              <a:rPr kumimoji="1" lang="zh-CN" altLang="en-US" dirty="0"/>
              <a:t>截取</a:t>
            </a:r>
            <a:endParaRPr kumimoji="1" lang="en-US" altLang="zh-CN" dirty="0"/>
          </a:p>
          <a:p>
            <a:r>
              <a:rPr kumimoji="1" lang="zh-CN" altLang="en-US" dirty="0"/>
              <a:t>帧序列</a:t>
            </a:r>
          </a:p>
        </p:txBody>
      </p:sp>
      <p:cxnSp>
        <p:nvCxnSpPr>
          <p:cNvPr id="10" name="直线箭头连接符 9">
            <a:extLst>
              <a:ext uri="{FF2B5EF4-FFF2-40B4-BE49-F238E27FC236}">
                <a16:creationId xmlns:a16="http://schemas.microsoft.com/office/drawing/2014/main" id="{4D334942-AE27-864B-9F2E-A134D30B3F24}"/>
              </a:ext>
            </a:extLst>
          </p:cNvPr>
          <p:cNvCxnSpPr>
            <a:cxnSpLocks/>
          </p:cNvCxnSpPr>
          <p:nvPr/>
        </p:nvCxnSpPr>
        <p:spPr>
          <a:xfrm>
            <a:off x="5190836" y="2688979"/>
            <a:ext cx="634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946776E-4F6F-914A-90F2-36EC72DC3EEA}"/>
              </a:ext>
            </a:extLst>
          </p:cNvPr>
          <p:cNvCxnSpPr>
            <a:cxnSpLocks/>
          </p:cNvCxnSpPr>
          <p:nvPr/>
        </p:nvCxnSpPr>
        <p:spPr>
          <a:xfrm>
            <a:off x="8919747" y="2720384"/>
            <a:ext cx="635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形 11" descr="从云中下载">
            <a:extLst>
              <a:ext uri="{FF2B5EF4-FFF2-40B4-BE49-F238E27FC236}">
                <a16:creationId xmlns:a16="http://schemas.microsoft.com/office/drawing/2014/main" id="{7783917F-E8A0-044D-B421-0AD7DD1903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50027" y="2223109"/>
            <a:ext cx="914400" cy="914400"/>
          </a:xfrm>
          <a:prstGeom prst="rect">
            <a:avLst/>
          </a:prstGeom>
        </p:spPr>
      </p:pic>
      <p:sp>
        <p:nvSpPr>
          <p:cNvPr id="13" name="文本框 12">
            <a:extLst>
              <a:ext uri="{FF2B5EF4-FFF2-40B4-BE49-F238E27FC236}">
                <a16:creationId xmlns:a16="http://schemas.microsoft.com/office/drawing/2014/main" id="{3910C77D-BC38-5247-8C65-6920D5161A30}"/>
              </a:ext>
            </a:extLst>
          </p:cNvPr>
          <p:cNvSpPr txBox="1"/>
          <p:nvPr/>
        </p:nvSpPr>
        <p:spPr>
          <a:xfrm>
            <a:off x="10564691" y="2112578"/>
            <a:ext cx="1456775" cy="923330"/>
          </a:xfrm>
          <a:prstGeom prst="rect">
            <a:avLst/>
          </a:prstGeom>
          <a:noFill/>
        </p:spPr>
        <p:txBody>
          <a:bodyPr wrap="square" rtlCol="0">
            <a:spAutoFit/>
          </a:bodyPr>
          <a:lstStyle/>
          <a:p>
            <a:r>
              <a:rPr kumimoji="1" lang="zh-CN" altLang="en-US" dirty="0"/>
              <a:t>浏览器获取图片与打分结果</a:t>
            </a:r>
          </a:p>
        </p:txBody>
      </p:sp>
      <p:cxnSp>
        <p:nvCxnSpPr>
          <p:cNvPr id="14" name="直线箭头连接符 13">
            <a:extLst>
              <a:ext uri="{FF2B5EF4-FFF2-40B4-BE49-F238E27FC236}">
                <a16:creationId xmlns:a16="http://schemas.microsoft.com/office/drawing/2014/main" id="{3DC16A0E-0FB3-EB48-8B05-C1EE82FF7336}"/>
              </a:ext>
            </a:extLst>
          </p:cNvPr>
          <p:cNvCxnSpPr>
            <a:cxnSpLocks/>
          </p:cNvCxnSpPr>
          <p:nvPr/>
        </p:nvCxnSpPr>
        <p:spPr>
          <a:xfrm>
            <a:off x="1749027" y="3017520"/>
            <a:ext cx="1487949" cy="1088136"/>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19" name="圆角矩形 18">
            <a:extLst>
              <a:ext uri="{FF2B5EF4-FFF2-40B4-BE49-F238E27FC236}">
                <a16:creationId xmlns:a16="http://schemas.microsoft.com/office/drawing/2014/main" id="{E62E83CC-A93B-2B47-AD50-596D5ED93A44}"/>
              </a:ext>
            </a:extLst>
          </p:cNvPr>
          <p:cNvSpPr/>
          <p:nvPr/>
        </p:nvSpPr>
        <p:spPr>
          <a:xfrm>
            <a:off x="3341228" y="3606733"/>
            <a:ext cx="4462012" cy="1459024"/>
          </a:xfrm>
          <a:prstGeom prst="round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2ABF9A72-3250-1947-90DE-211091E30264}"/>
              </a:ext>
            </a:extLst>
          </p:cNvPr>
          <p:cNvSpPr txBox="1"/>
          <p:nvPr/>
        </p:nvSpPr>
        <p:spPr>
          <a:xfrm>
            <a:off x="5097250" y="2403310"/>
            <a:ext cx="914400" cy="276999"/>
          </a:xfrm>
          <a:prstGeom prst="rect">
            <a:avLst/>
          </a:prstGeom>
          <a:noFill/>
        </p:spPr>
        <p:txBody>
          <a:bodyPr wrap="square" rtlCol="0">
            <a:spAutoFit/>
          </a:bodyPr>
          <a:lstStyle/>
          <a:p>
            <a:r>
              <a:rPr kumimoji="1" lang="zh-CN" altLang="en-US" sz="1200" dirty="0"/>
              <a:t>上传图片</a:t>
            </a:r>
          </a:p>
        </p:txBody>
      </p:sp>
      <p:sp>
        <p:nvSpPr>
          <p:cNvPr id="24" name="文本框 23">
            <a:extLst>
              <a:ext uri="{FF2B5EF4-FFF2-40B4-BE49-F238E27FC236}">
                <a16:creationId xmlns:a16="http://schemas.microsoft.com/office/drawing/2014/main" id="{C53CE04D-C7A7-5547-9B09-3CA29D3282EE}"/>
              </a:ext>
            </a:extLst>
          </p:cNvPr>
          <p:cNvSpPr txBox="1"/>
          <p:nvPr/>
        </p:nvSpPr>
        <p:spPr>
          <a:xfrm>
            <a:off x="4924754" y="5265044"/>
            <a:ext cx="2405674" cy="369332"/>
          </a:xfrm>
          <a:prstGeom prst="rect">
            <a:avLst/>
          </a:prstGeom>
          <a:noFill/>
        </p:spPr>
        <p:txBody>
          <a:bodyPr wrap="square" rtlCol="0">
            <a:spAutoFit/>
          </a:bodyPr>
          <a:lstStyle/>
          <a:p>
            <a:r>
              <a:rPr kumimoji="1" lang="zh-CN" altLang="en-US" dirty="0">
                <a:solidFill>
                  <a:srgbClr val="FF0000"/>
                </a:solidFill>
              </a:rPr>
              <a:t>浏览器都搞定？</a:t>
            </a:r>
          </a:p>
        </p:txBody>
      </p:sp>
      <p:pic>
        <p:nvPicPr>
          <p:cNvPr id="25" name="内容占位符 38" descr="数据库">
            <a:extLst>
              <a:ext uri="{FF2B5EF4-FFF2-40B4-BE49-F238E27FC236}">
                <a16:creationId xmlns:a16="http://schemas.microsoft.com/office/drawing/2014/main" id="{B5FE6742-FC2D-F745-9682-872FD50D3F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82016" y="2223649"/>
            <a:ext cx="914400" cy="914400"/>
          </a:xfrm>
          <a:prstGeom prst="rect">
            <a:avLst/>
          </a:prstGeom>
        </p:spPr>
      </p:pic>
      <p:cxnSp>
        <p:nvCxnSpPr>
          <p:cNvPr id="28" name="直线箭头连接符 27">
            <a:extLst>
              <a:ext uri="{FF2B5EF4-FFF2-40B4-BE49-F238E27FC236}">
                <a16:creationId xmlns:a16="http://schemas.microsoft.com/office/drawing/2014/main" id="{0E9DA94A-12FF-6440-9C26-0118B02B1AA0}"/>
              </a:ext>
            </a:extLst>
          </p:cNvPr>
          <p:cNvCxnSpPr>
            <a:cxnSpLocks/>
          </p:cNvCxnSpPr>
          <p:nvPr/>
        </p:nvCxnSpPr>
        <p:spPr>
          <a:xfrm>
            <a:off x="6946148" y="2692705"/>
            <a:ext cx="634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内容占位符 38" descr="数据库">
            <a:extLst>
              <a:ext uri="{FF2B5EF4-FFF2-40B4-BE49-F238E27FC236}">
                <a16:creationId xmlns:a16="http://schemas.microsoft.com/office/drawing/2014/main" id="{135538FA-FEDD-9948-9B7D-197809A0BFBA}"/>
              </a:ext>
            </a:extLst>
          </p:cNvPr>
          <p:cNvPicPr>
            <a:picLocks noGrp="1" noChangeAspect="1"/>
          </p:cNvPicPr>
          <p:nvPr>
            <p:ph idx="1"/>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38843" y="2227518"/>
            <a:ext cx="914400" cy="914400"/>
          </a:xfrm>
          <a:prstGeom prst="rect">
            <a:avLst/>
          </a:prstGeom>
        </p:spPr>
      </p:pic>
      <p:sp>
        <p:nvSpPr>
          <p:cNvPr id="31" name="文本框 30">
            <a:extLst>
              <a:ext uri="{FF2B5EF4-FFF2-40B4-BE49-F238E27FC236}">
                <a16:creationId xmlns:a16="http://schemas.microsoft.com/office/drawing/2014/main" id="{283AAEB3-F0A7-094D-923F-FCAA3DDF06EC}"/>
              </a:ext>
            </a:extLst>
          </p:cNvPr>
          <p:cNvSpPr txBox="1"/>
          <p:nvPr/>
        </p:nvSpPr>
        <p:spPr>
          <a:xfrm>
            <a:off x="8322913" y="2112579"/>
            <a:ext cx="914400" cy="646331"/>
          </a:xfrm>
          <a:prstGeom prst="rect">
            <a:avLst/>
          </a:prstGeom>
          <a:noFill/>
        </p:spPr>
        <p:txBody>
          <a:bodyPr wrap="square" rtlCol="0">
            <a:spAutoFit/>
          </a:bodyPr>
          <a:lstStyle/>
          <a:p>
            <a:r>
              <a:rPr kumimoji="1" lang="en-US" altLang="zh-CN" dirty="0"/>
              <a:t>AI</a:t>
            </a:r>
            <a:r>
              <a:rPr kumimoji="1" lang="zh-CN" altLang="en-US" dirty="0"/>
              <a:t>模型</a:t>
            </a:r>
            <a:endParaRPr kumimoji="1" lang="en-US" altLang="zh-CN" dirty="0"/>
          </a:p>
          <a:p>
            <a:r>
              <a:rPr kumimoji="1" lang="zh-CN" altLang="en-US" dirty="0"/>
              <a:t>打分</a:t>
            </a:r>
            <a:endParaRPr kumimoji="1" lang="en-US" altLang="zh-CN" dirty="0"/>
          </a:p>
        </p:txBody>
      </p:sp>
      <p:sp>
        <p:nvSpPr>
          <p:cNvPr id="32" name="文本框 31">
            <a:extLst>
              <a:ext uri="{FF2B5EF4-FFF2-40B4-BE49-F238E27FC236}">
                <a16:creationId xmlns:a16="http://schemas.microsoft.com/office/drawing/2014/main" id="{6E67FC4D-48AA-4F42-A5EB-0009FC6667E1}"/>
              </a:ext>
            </a:extLst>
          </p:cNvPr>
          <p:cNvSpPr txBox="1"/>
          <p:nvPr/>
        </p:nvSpPr>
        <p:spPr>
          <a:xfrm>
            <a:off x="6839413" y="2418980"/>
            <a:ext cx="914400" cy="276999"/>
          </a:xfrm>
          <a:prstGeom prst="rect">
            <a:avLst/>
          </a:prstGeom>
          <a:noFill/>
        </p:spPr>
        <p:txBody>
          <a:bodyPr wrap="square" rtlCol="0">
            <a:spAutoFit/>
          </a:bodyPr>
          <a:lstStyle/>
          <a:p>
            <a:r>
              <a:rPr kumimoji="1" lang="zh-CN" altLang="en-US" sz="1200" dirty="0"/>
              <a:t>下载图片</a:t>
            </a:r>
          </a:p>
        </p:txBody>
      </p:sp>
      <p:sp>
        <p:nvSpPr>
          <p:cNvPr id="33" name="文本框 32">
            <a:extLst>
              <a:ext uri="{FF2B5EF4-FFF2-40B4-BE49-F238E27FC236}">
                <a16:creationId xmlns:a16="http://schemas.microsoft.com/office/drawing/2014/main" id="{B5AAA29D-C990-C74C-8501-C6B3DB6E79A2}"/>
              </a:ext>
            </a:extLst>
          </p:cNvPr>
          <p:cNvSpPr txBox="1"/>
          <p:nvPr/>
        </p:nvSpPr>
        <p:spPr>
          <a:xfrm>
            <a:off x="2657980" y="2403850"/>
            <a:ext cx="560976" cy="276999"/>
          </a:xfrm>
          <a:prstGeom prst="rect">
            <a:avLst/>
          </a:prstGeom>
          <a:noFill/>
        </p:spPr>
        <p:txBody>
          <a:bodyPr wrap="square" rtlCol="0">
            <a:spAutoFit/>
          </a:bodyPr>
          <a:lstStyle/>
          <a:p>
            <a:r>
              <a:rPr kumimoji="1" lang="zh-CN" altLang="en-US" sz="1200" dirty="0"/>
              <a:t>上传</a:t>
            </a:r>
          </a:p>
        </p:txBody>
      </p:sp>
    </p:spTree>
    <p:extLst>
      <p:ext uri="{BB962C8B-B14F-4D97-AF65-F5344CB8AC3E}">
        <p14:creationId xmlns:p14="http://schemas.microsoft.com/office/powerpoint/2010/main" val="16017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P spid="19" grpId="0" animBg="1"/>
      <p:bldP spid="22" grpId="0"/>
      <p:bldP spid="24" grpId="0"/>
      <p:bldP spid="31"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EF8F6-9735-BB41-96FF-FCC35649D52F}"/>
              </a:ext>
            </a:extLst>
          </p:cNvPr>
          <p:cNvSpPr>
            <a:spLocks noGrp="1"/>
          </p:cNvSpPr>
          <p:nvPr>
            <p:ph type="title"/>
          </p:nvPr>
        </p:nvSpPr>
        <p:spPr/>
        <p:txBody>
          <a:bodyPr/>
          <a:lstStyle/>
          <a:p>
            <a:r>
              <a:rPr kumimoji="1" lang="zh-CN" altLang="en-US" dirty="0"/>
              <a:t>改善体验的机会</a:t>
            </a:r>
          </a:p>
        </p:txBody>
      </p:sp>
      <p:sp>
        <p:nvSpPr>
          <p:cNvPr id="3" name="内容占位符 2">
            <a:extLst>
              <a:ext uri="{FF2B5EF4-FFF2-40B4-BE49-F238E27FC236}">
                <a16:creationId xmlns:a16="http://schemas.microsoft.com/office/drawing/2014/main" id="{E123F610-5202-2B4A-B858-7E48233FE6C0}"/>
              </a:ext>
            </a:extLst>
          </p:cNvPr>
          <p:cNvSpPr>
            <a:spLocks noGrp="1"/>
          </p:cNvSpPr>
          <p:nvPr>
            <p:ph idx="1"/>
          </p:nvPr>
        </p:nvSpPr>
        <p:spPr/>
        <p:txBody>
          <a:bodyPr/>
          <a:lstStyle/>
          <a:p>
            <a:pPr marL="0" indent="0">
              <a:buNone/>
            </a:pPr>
            <a:endParaRPr kumimoji="1" lang="en-US" altLang="zh-CN" dirty="0"/>
          </a:p>
          <a:p>
            <a:r>
              <a:rPr kumimoji="1" lang="zh-CN" altLang="en-US" dirty="0"/>
              <a:t>前端已具备一些</a:t>
            </a:r>
            <a:r>
              <a:rPr kumimoji="1" lang="en-US" altLang="zh-CN" dirty="0" err="1"/>
              <a:t>WebAssembly</a:t>
            </a:r>
            <a:r>
              <a:rPr kumimoji="1" lang="zh-CN" altLang="en-US" dirty="0"/>
              <a:t>基础能力</a:t>
            </a:r>
            <a:endParaRPr kumimoji="1" lang="en-US" altLang="zh-CN" dirty="0"/>
          </a:p>
          <a:p>
            <a:endParaRPr kumimoji="1" lang="en-US" altLang="zh-CN" dirty="0"/>
          </a:p>
          <a:p>
            <a:r>
              <a:rPr kumimoji="1" lang="en-US" altLang="zh-CN" dirty="0"/>
              <a:t>AI</a:t>
            </a:r>
            <a:r>
              <a:rPr kumimoji="1" lang="zh-CN" altLang="en-US" dirty="0"/>
              <a:t>侧开发同事亦有意愿</a:t>
            </a:r>
            <a:r>
              <a:rPr kumimoji="1" lang="en-US" altLang="zh-CN" dirty="0"/>
              <a:t>——</a:t>
            </a:r>
            <a:r>
              <a:rPr kumimoji="1" lang="en-US" altLang="zh-CN" dirty="0" err="1"/>
              <a:t>tensorflow.js</a:t>
            </a:r>
            <a:r>
              <a:rPr kumimoji="1" lang="zh-CN" altLang="en-US" dirty="0"/>
              <a:t>初探</a:t>
            </a:r>
            <a:endParaRPr kumimoji="1" lang="en-US" altLang="zh-CN" dirty="0"/>
          </a:p>
          <a:p>
            <a:endParaRPr kumimoji="1" lang="en-US" altLang="zh-CN" dirty="0"/>
          </a:p>
          <a:p>
            <a:r>
              <a:rPr kumimoji="1" lang="zh-CN" altLang="en-US" dirty="0"/>
              <a:t>预计体验提升明显</a:t>
            </a:r>
          </a:p>
        </p:txBody>
      </p:sp>
    </p:spTree>
    <p:extLst>
      <p:ext uri="{BB962C8B-B14F-4D97-AF65-F5344CB8AC3E}">
        <p14:creationId xmlns:p14="http://schemas.microsoft.com/office/powerpoint/2010/main" val="45282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p:cNvSpPr>
            <a:spLocks noGrp="1"/>
          </p:cNvSpPr>
          <p:nvPr>
            <p:ph type="body" sz="quarter" idx="11"/>
          </p:nvPr>
        </p:nvSpPr>
        <p:spPr/>
        <p:txBody>
          <a:bodyPr>
            <a:normAutofit/>
          </a:bodyPr>
          <a:lstStyle/>
          <a:p>
            <a:r>
              <a:rPr lang="zh-CN" altLang="en-US" sz="3200" dirty="0"/>
              <a:t>实施推进</a:t>
            </a:r>
          </a:p>
        </p:txBody>
      </p:sp>
    </p:spTree>
    <p:extLst>
      <p:ext uri="{BB962C8B-B14F-4D97-AF65-F5344CB8AC3E}">
        <p14:creationId xmlns:p14="http://schemas.microsoft.com/office/powerpoint/2010/main" val="1390982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01579-7996-D844-9B0C-29B809A75205}"/>
              </a:ext>
            </a:extLst>
          </p:cNvPr>
          <p:cNvSpPr>
            <a:spLocks noGrp="1"/>
          </p:cNvSpPr>
          <p:nvPr>
            <p:ph type="title"/>
          </p:nvPr>
        </p:nvSpPr>
        <p:spPr/>
        <p:txBody>
          <a:bodyPr/>
          <a:lstStyle/>
          <a:p>
            <a:r>
              <a:rPr kumimoji="1" lang="zh-CN" altLang="en-US" dirty="0"/>
              <a:t>双轨调研</a:t>
            </a:r>
          </a:p>
        </p:txBody>
      </p:sp>
      <p:sp>
        <p:nvSpPr>
          <p:cNvPr id="3" name="内容占位符 2">
            <a:extLst>
              <a:ext uri="{FF2B5EF4-FFF2-40B4-BE49-F238E27FC236}">
                <a16:creationId xmlns:a16="http://schemas.microsoft.com/office/drawing/2014/main" id="{6D7AC288-8B9F-9C4D-A017-128F2184BBEC}"/>
              </a:ext>
            </a:extLst>
          </p:cNvPr>
          <p:cNvSpPr>
            <a:spLocks noGrp="1"/>
          </p:cNvSpPr>
          <p:nvPr>
            <p:ph idx="1"/>
          </p:nvPr>
        </p:nvSpPr>
        <p:spPr/>
        <p:txBody>
          <a:bodyPr/>
          <a:lstStyle/>
          <a:p>
            <a:pPr marL="0" indent="0">
              <a:buNone/>
            </a:pPr>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zh-CN" altLang="en-US" dirty="0"/>
          </a:p>
        </p:txBody>
      </p:sp>
      <p:graphicFrame>
        <p:nvGraphicFramePr>
          <p:cNvPr id="4" name="图示 3">
            <a:extLst>
              <a:ext uri="{FF2B5EF4-FFF2-40B4-BE49-F238E27FC236}">
                <a16:creationId xmlns:a16="http://schemas.microsoft.com/office/drawing/2014/main" id="{B38CCA81-F636-B941-99BB-CB59ED28F371}"/>
              </a:ext>
            </a:extLst>
          </p:cNvPr>
          <p:cNvGraphicFramePr/>
          <p:nvPr/>
        </p:nvGraphicFramePr>
        <p:xfrm>
          <a:off x="1856509" y="134773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5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2D0FB51-834C-A849-B0E1-D2C70D706C8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7E75D5BB-F2C8-7F40-A968-99907FCCBC8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4646439F-A5AC-0C46-9B9D-51ADD8D0F20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7F7D18B5-1AA5-384B-A4FD-681E5058C1A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BFFE682-A15A-E841-8588-6E9F97D6ACAA}"/>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3D4F9C90-9DDB-FE48-9DFF-0B610F3543F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C1E4CD81-C2B6-8E47-BFB7-26A67A89440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2A88B39-DDD1-7043-96C8-E69BCB0D84C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8816F64F-A018-A143-B24B-4B6389CB0D7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FEC5619C-81A8-BE47-A14F-E32792A560D5}"/>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17999C89-35F6-9D4F-A47B-FC72317ADFEA}"/>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BE0F3244-54B7-504B-B6A3-7F3082D4952D}"/>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CAB21B43-BC2E-4948-8B3C-2F967D22A850}"/>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4D05AF6A-C13A-F04F-876C-519392E5F57F}"/>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1077C9E3-362D-9B4F-9E48-B9C93FB7CBF2}"/>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5C848A58-D535-8B47-814A-CCFED0BDF51C}"/>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graphicEl>
                                              <a:dgm id="{D4F45240-0EE9-DD4F-98CC-9EDE7CBA95AD}"/>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D7EA59F2-AE8C-5C4D-80A5-B6C1A456B3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D4154-562A-4F4D-89D2-DAE90CB06713}"/>
              </a:ext>
            </a:extLst>
          </p:cNvPr>
          <p:cNvSpPr>
            <a:spLocks noGrp="1"/>
          </p:cNvSpPr>
          <p:nvPr>
            <p:ph type="title"/>
          </p:nvPr>
        </p:nvSpPr>
        <p:spPr/>
        <p:txBody>
          <a:bodyPr/>
          <a:lstStyle/>
          <a:p>
            <a:r>
              <a:rPr kumimoji="1" lang="zh-CN" altLang="en-US" dirty="0"/>
              <a:t>帧截取逻辑调研</a:t>
            </a:r>
          </a:p>
        </p:txBody>
      </p:sp>
      <p:sp>
        <p:nvSpPr>
          <p:cNvPr id="3" name="内容占位符 2">
            <a:extLst>
              <a:ext uri="{FF2B5EF4-FFF2-40B4-BE49-F238E27FC236}">
                <a16:creationId xmlns:a16="http://schemas.microsoft.com/office/drawing/2014/main" id="{378950CA-01EE-854E-B9B6-1BCFC0628BB6}"/>
              </a:ext>
            </a:extLst>
          </p:cNvPr>
          <p:cNvSpPr>
            <a:spLocks noGrp="1"/>
          </p:cNvSpPr>
          <p:nvPr>
            <p:ph idx="1"/>
          </p:nvPr>
        </p:nvSpPr>
        <p:spPr/>
        <p:txBody>
          <a:bodyPr>
            <a:normAutofit/>
          </a:bodyPr>
          <a:lstStyle/>
          <a:p>
            <a:pPr marL="0" indent="0">
              <a:buNone/>
            </a:pPr>
            <a:r>
              <a:rPr lang="en" altLang="zh-CN" dirty="0" err="1">
                <a:solidFill>
                  <a:schemeClr val="tx2"/>
                </a:solidFill>
              </a:rPr>
              <a:t>ffmpeg</a:t>
            </a:r>
            <a:r>
              <a:rPr lang="en" altLang="zh-CN" dirty="0">
                <a:solidFill>
                  <a:schemeClr val="tx2"/>
                </a:solidFill>
              </a:rPr>
              <a:t> -v panic  -</a:t>
            </a:r>
            <a:r>
              <a:rPr lang="en" altLang="zh-CN" dirty="0" err="1">
                <a:solidFill>
                  <a:schemeClr val="tx2"/>
                </a:solidFill>
              </a:rPr>
              <a:t>analyzeduration</a:t>
            </a:r>
            <a:r>
              <a:rPr lang="en" altLang="zh-CN" dirty="0">
                <a:solidFill>
                  <a:schemeClr val="tx2"/>
                </a:solidFill>
              </a:rPr>
              <a:t> 400000000 -y -</a:t>
            </a:r>
            <a:r>
              <a:rPr lang="en" altLang="zh-CN" dirty="0" err="1">
                <a:solidFill>
                  <a:schemeClr val="tx2"/>
                </a:solidFill>
              </a:rPr>
              <a:t>i</a:t>
            </a:r>
            <a:r>
              <a:rPr lang="en" altLang="zh-CN" dirty="0">
                <a:solidFill>
                  <a:schemeClr val="tx2"/>
                </a:solidFill>
              </a:rPr>
              <a:t> </a:t>
            </a:r>
            <a:r>
              <a:rPr lang="zh-CN" altLang="en" dirty="0">
                <a:solidFill>
                  <a:schemeClr val="tx2"/>
                </a:solidFill>
              </a:rPr>
              <a:t>（</a:t>
            </a:r>
            <a:r>
              <a:rPr lang="en" altLang="zh-CN" dirty="0">
                <a:solidFill>
                  <a:schemeClr val="tx2"/>
                </a:solidFill>
              </a:rPr>
              <a:t>1991</a:t>
            </a:r>
            <a:r>
              <a:rPr lang="zh-CN" altLang="en" dirty="0">
                <a:solidFill>
                  <a:schemeClr val="tx2"/>
                </a:solidFill>
              </a:rPr>
              <a:t>）</a:t>
            </a:r>
            <a:r>
              <a:rPr lang="zh-CN" altLang="en-US" dirty="0">
                <a:solidFill>
                  <a:schemeClr val="tx2"/>
                </a:solidFill>
              </a:rPr>
              <a:t>中环英雄（粤语）</a:t>
            </a:r>
            <a:r>
              <a:rPr lang="en-US" altLang="zh-CN" dirty="0">
                <a:solidFill>
                  <a:schemeClr val="tx2"/>
                </a:solidFill>
              </a:rPr>
              <a:t>.</a:t>
            </a:r>
            <a:r>
              <a:rPr lang="en" altLang="zh-CN" dirty="0">
                <a:solidFill>
                  <a:schemeClr val="tx2"/>
                </a:solidFill>
              </a:rPr>
              <a:t>mP4 -t 300 -r 1/10 ./demo/myimage%00d.jpg</a:t>
            </a:r>
          </a:p>
          <a:p>
            <a:pPr lvl="1"/>
            <a:endParaRPr kumimoji="1" lang="en" altLang="zh-CN" dirty="0">
              <a:solidFill>
                <a:schemeClr val="tx2"/>
              </a:solidFill>
            </a:endParaRPr>
          </a:p>
          <a:p>
            <a:pPr marL="457200" lvl="1" indent="0">
              <a:buNone/>
            </a:pPr>
            <a:endParaRPr kumimoji="1" lang="en-US" altLang="zh-CN" dirty="0"/>
          </a:p>
          <a:p>
            <a:r>
              <a:rPr kumimoji="1" lang="zh-CN" altLang="en-US" dirty="0"/>
              <a:t>写命令 </a:t>
            </a:r>
            <a:r>
              <a:rPr kumimoji="1" lang="en-US" altLang="zh-CN" dirty="0"/>
              <a:t>vs</a:t>
            </a:r>
            <a:r>
              <a:rPr kumimoji="1" lang="zh-CN" altLang="en-US" dirty="0"/>
              <a:t> 写源码</a:t>
            </a:r>
            <a:endParaRPr kumimoji="1" lang="en-US" altLang="zh-CN" dirty="0"/>
          </a:p>
          <a:p>
            <a:pPr marL="457200" lvl="1" indent="0">
              <a:buNone/>
            </a:pPr>
            <a:r>
              <a:rPr kumimoji="1" lang="en-US" altLang="zh-CN" sz="2000" strike="sngStrike" dirty="0">
                <a:solidFill>
                  <a:srgbClr val="0070C0"/>
                </a:solidFill>
              </a:rPr>
              <a:t>-</a:t>
            </a:r>
            <a:r>
              <a:rPr kumimoji="1" lang="zh-CN" altLang="en-US" sz="2000" strike="sngStrike" dirty="0">
                <a:solidFill>
                  <a:srgbClr val="0070C0"/>
                </a:solidFill>
              </a:rPr>
              <a:t> 尝试解读</a:t>
            </a:r>
            <a:r>
              <a:rPr kumimoji="1" lang="en-US" altLang="zh-CN" sz="2000" strike="sngStrike" dirty="0" err="1">
                <a:solidFill>
                  <a:srgbClr val="0070C0"/>
                </a:solidFill>
              </a:rPr>
              <a:t>ffmpeg</a:t>
            </a:r>
            <a:r>
              <a:rPr kumimoji="1" lang="zh-CN" altLang="en-US" sz="2000" strike="sngStrike" dirty="0">
                <a:solidFill>
                  <a:srgbClr val="0070C0"/>
                </a:solidFill>
              </a:rPr>
              <a:t>命令参数对应源码</a:t>
            </a:r>
            <a:endParaRPr kumimoji="1" lang="en-US" altLang="zh-CN" sz="2000" strike="sngStrike" dirty="0">
              <a:solidFill>
                <a:srgbClr val="0070C0"/>
              </a:solidFill>
            </a:endParaRPr>
          </a:p>
          <a:p>
            <a:pPr marL="457200" lvl="1" indent="0">
              <a:buNone/>
            </a:pPr>
            <a:endParaRPr kumimoji="1" lang="en-US" altLang="zh-CN" dirty="0"/>
          </a:p>
          <a:p>
            <a:r>
              <a:rPr kumimoji="1" lang="zh-CN" altLang="en-US" dirty="0"/>
              <a:t>时间对不准</a:t>
            </a:r>
            <a:endParaRPr kumimoji="1" lang="en-US" altLang="zh-CN" dirty="0"/>
          </a:p>
          <a:p>
            <a:pPr marL="457200" lvl="1" indent="0">
              <a:buNone/>
            </a:pPr>
            <a:r>
              <a:rPr kumimoji="1" lang="en-US" altLang="zh-CN" sz="2000" strike="sngStrike" dirty="0">
                <a:solidFill>
                  <a:srgbClr val="0070C0"/>
                </a:solidFill>
              </a:rPr>
              <a:t>-</a:t>
            </a:r>
            <a:r>
              <a:rPr kumimoji="1" lang="zh-CN" altLang="en-US" sz="2000" strike="sngStrike" dirty="0">
                <a:solidFill>
                  <a:srgbClr val="0070C0"/>
                </a:solidFill>
              </a:rPr>
              <a:t> 尝试找到命令结果每一帧的时间点</a:t>
            </a:r>
            <a:endParaRPr kumimoji="1" lang="en-US" altLang="zh-CN" sz="2000" strike="sngStrike" dirty="0">
              <a:solidFill>
                <a:srgbClr val="0070C0"/>
              </a:solidFill>
            </a:endParaRPr>
          </a:p>
          <a:p>
            <a:pPr marL="457200" lvl="1" indent="0">
              <a:buNone/>
            </a:pPr>
            <a:endParaRPr kumimoji="1" lang="en-US" altLang="zh-CN" dirty="0"/>
          </a:p>
        </p:txBody>
      </p:sp>
    </p:spTree>
    <p:extLst>
      <p:ext uri="{BB962C8B-B14F-4D97-AF65-F5344CB8AC3E}">
        <p14:creationId xmlns:p14="http://schemas.microsoft.com/office/powerpoint/2010/main" val="31086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C8D35-ED18-4243-B7F2-1A97E2573456}"/>
              </a:ext>
            </a:extLst>
          </p:cNvPr>
          <p:cNvSpPr>
            <a:spLocks noGrp="1"/>
          </p:cNvSpPr>
          <p:nvPr>
            <p:ph type="title"/>
          </p:nvPr>
        </p:nvSpPr>
        <p:spPr/>
        <p:txBody>
          <a:bodyPr/>
          <a:lstStyle/>
          <a:p>
            <a:r>
              <a:rPr kumimoji="1" lang="zh-CN" altLang="en-US" dirty="0"/>
              <a:t>帧截取逻辑调研</a:t>
            </a:r>
          </a:p>
        </p:txBody>
      </p:sp>
      <p:pic>
        <p:nvPicPr>
          <p:cNvPr id="4" name="内容占位符 3">
            <a:extLst>
              <a:ext uri="{FF2B5EF4-FFF2-40B4-BE49-F238E27FC236}">
                <a16:creationId xmlns:a16="http://schemas.microsoft.com/office/drawing/2014/main" id="{3812970D-CD5E-5D40-A3D5-D0C02F722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7164" y="1625718"/>
            <a:ext cx="6108700" cy="1512154"/>
          </a:xfrm>
          <a:prstGeom prst="rect">
            <a:avLst/>
          </a:prstGeom>
        </p:spPr>
      </p:pic>
      <p:pic>
        <p:nvPicPr>
          <p:cNvPr id="5" name="图片 4">
            <a:extLst>
              <a:ext uri="{FF2B5EF4-FFF2-40B4-BE49-F238E27FC236}">
                <a16:creationId xmlns:a16="http://schemas.microsoft.com/office/drawing/2014/main" id="{CA7AE472-2335-DD48-89C8-BF91D2C29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111" y="3982255"/>
            <a:ext cx="6206752" cy="1512154"/>
          </a:xfrm>
          <a:prstGeom prst="rect">
            <a:avLst/>
          </a:prstGeom>
        </p:spPr>
      </p:pic>
      <p:sp>
        <p:nvSpPr>
          <p:cNvPr id="7" name="文本框 6">
            <a:extLst>
              <a:ext uri="{FF2B5EF4-FFF2-40B4-BE49-F238E27FC236}">
                <a16:creationId xmlns:a16="http://schemas.microsoft.com/office/drawing/2014/main" id="{31F791FA-CC88-F142-A4BE-CF52BB1FA0C0}"/>
              </a:ext>
            </a:extLst>
          </p:cNvPr>
          <p:cNvSpPr txBox="1"/>
          <p:nvPr/>
        </p:nvSpPr>
        <p:spPr>
          <a:xfrm>
            <a:off x="7608791" y="3121223"/>
            <a:ext cx="2955636" cy="307777"/>
          </a:xfrm>
          <a:prstGeom prst="rect">
            <a:avLst/>
          </a:prstGeom>
          <a:noFill/>
        </p:spPr>
        <p:txBody>
          <a:bodyPr wrap="square" rtlCol="0">
            <a:spAutoFit/>
          </a:bodyPr>
          <a:lstStyle/>
          <a:p>
            <a:r>
              <a:rPr kumimoji="1" lang="zh-CN" altLang="en-US" sz="1400" dirty="0">
                <a:solidFill>
                  <a:schemeClr val="tx2"/>
                </a:solidFill>
              </a:rPr>
              <a:t>服务端策略截图</a:t>
            </a:r>
          </a:p>
        </p:txBody>
      </p:sp>
      <p:sp>
        <p:nvSpPr>
          <p:cNvPr id="8" name="文本框 7">
            <a:extLst>
              <a:ext uri="{FF2B5EF4-FFF2-40B4-BE49-F238E27FC236}">
                <a16:creationId xmlns:a16="http://schemas.microsoft.com/office/drawing/2014/main" id="{979D9015-39F2-E444-9C89-8861E768538B}"/>
              </a:ext>
            </a:extLst>
          </p:cNvPr>
          <p:cNvSpPr txBox="1"/>
          <p:nvPr/>
        </p:nvSpPr>
        <p:spPr>
          <a:xfrm>
            <a:off x="7821227" y="5576455"/>
            <a:ext cx="2955636" cy="307777"/>
          </a:xfrm>
          <a:prstGeom prst="rect">
            <a:avLst/>
          </a:prstGeom>
          <a:noFill/>
        </p:spPr>
        <p:txBody>
          <a:bodyPr wrap="square" rtlCol="0">
            <a:spAutoFit/>
          </a:bodyPr>
          <a:lstStyle/>
          <a:p>
            <a:r>
              <a:rPr kumimoji="1" lang="zh-CN" altLang="en-US" sz="1400" dirty="0">
                <a:solidFill>
                  <a:schemeClr val="tx2"/>
                </a:solidFill>
              </a:rPr>
              <a:t>本地策略截图</a:t>
            </a:r>
          </a:p>
        </p:txBody>
      </p:sp>
      <p:sp>
        <p:nvSpPr>
          <p:cNvPr id="13" name="文本框 12">
            <a:extLst>
              <a:ext uri="{FF2B5EF4-FFF2-40B4-BE49-F238E27FC236}">
                <a16:creationId xmlns:a16="http://schemas.microsoft.com/office/drawing/2014/main" id="{A66F2A53-30D4-A443-9CA3-84589206679A}"/>
              </a:ext>
            </a:extLst>
          </p:cNvPr>
          <p:cNvSpPr txBox="1"/>
          <p:nvPr/>
        </p:nvSpPr>
        <p:spPr>
          <a:xfrm>
            <a:off x="738574" y="1759160"/>
            <a:ext cx="3844636" cy="384720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800" dirty="0"/>
              <a:t>伟大的妥协</a:t>
            </a:r>
            <a:endParaRPr kumimoji="1" lang="en-US" altLang="zh-CN" sz="2800" dirty="0"/>
          </a:p>
          <a:p>
            <a:endParaRPr kumimoji="1" lang="en-US" altLang="zh-CN" dirty="0"/>
          </a:p>
          <a:p>
            <a:r>
              <a:rPr kumimoji="1" lang="zh-CN" altLang="en-US" dirty="0"/>
              <a:t>选取第</a:t>
            </a:r>
            <a:r>
              <a:rPr kumimoji="1" lang="en-US" altLang="zh-CN" dirty="0"/>
              <a:t>10</a:t>
            </a:r>
            <a:r>
              <a:rPr kumimoji="1" lang="zh-CN" altLang="en-US" dirty="0"/>
              <a:t>*</a:t>
            </a:r>
            <a:r>
              <a:rPr kumimoji="1" lang="en-US" altLang="zh-CN" dirty="0"/>
              <a:t>n</a:t>
            </a:r>
            <a:r>
              <a:rPr kumimoji="1" lang="zh-CN" altLang="en-US" dirty="0"/>
              <a:t>秒最近的关键帧</a:t>
            </a:r>
            <a:endParaRPr kumimoji="1" lang="en-US" altLang="zh-CN" dirty="0"/>
          </a:p>
          <a:p>
            <a:endParaRPr kumimoji="1" lang="en-US" altLang="zh-CN" dirty="0"/>
          </a:p>
          <a:p>
            <a:endParaRPr kumimoji="1" lang="en-US" altLang="zh-CN" dirty="0"/>
          </a:p>
          <a:p>
            <a:pPr marL="742950" lvl="1" indent="-285750">
              <a:buFont typeface="Arial" panose="020B0604020202020204" pitchFamily="34" charset="0"/>
              <a:buChar char="•"/>
            </a:pPr>
            <a:r>
              <a:rPr kumimoji="1" lang="zh-CN" altLang="en-US" dirty="0"/>
              <a:t>速度             </a:t>
            </a: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难度</a:t>
            </a: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对指标不构成影响</a:t>
            </a:r>
            <a:endParaRPr kumimoji="1" lang="en-US" altLang="zh-CN" dirty="0"/>
          </a:p>
          <a:p>
            <a:endParaRPr kumimoji="1" lang="en-US" altLang="zh-CN" dirty="0"/>
          </a:p>
        </p:txBody>
      </p:sp>
      <p:pic>
        <p:nvPicPr>
          <p:cNvPr id="15" name="图形 14" descr="上升趋势">
            <a:extLst>
              <a:ext uri="{FF2B5EF4-FFF2-40B4-BE49-F238E27FC236}">
                <a16:creationId xmlns:a16="http://schemas.microsoft.com/office/drawing/2014/main" id="{32402EE7-D9C7-D549-9E2B-4F0C3CA1F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6725" y="2957709"/>
            <a:ext cx="725055" cy="725055"/>
          </a:xfrm>
          <a:prstGeom prst="rect">
            <a:avLst/>
          </a:prstGeom>
        </p:spPr>
      </p:pic>
      <p:pic>
        <p:nvPicPr>
          <p:cNvPr id="17" name="图形 16" descr="下降趋势">
            <a:extLst>
              <a:ext uri="{FF2B5EF4-FFF2-40B4-BE49-F238E27FC236}">
                <a16:creationId xmlns:a16="http://schemas.microsoft.com/office/drawing/2014/main" id="{9F10F65D-77AF-BC43-926B-94FC218D63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6725" y="3772128"/>
            <a:ext cx="725056" cy="725056"/>
          </a:xfrm>
          <a:prstGeom prst="rect">
            <a:avLst/>
          </a:prstGeom>
        </p:spPr>
      </p:pic>
    </p:spTree>
    <p:extLst>
      <p:ext uri="{BB962C8B-B14F-4D97-AF65-F5344CB8AC3E}">
        <p14:creationId xmlns:p14="http://schemas.microsoft.com/office/powerpoint/2010/main" val="385942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63D7D-4CB1-E543-A2DF-1FDD48414066}"/>
              </a:ext>
            </a:extLst>
          </p:cNvPr>
          <p:cNvSpPr>
            <a:spLocks noGrp="1"/>
          </p:cNvSpPr>
          <p:nvPr>
            <p:ph type="title"/>
          </p:nvPr>
        </p:nvSpPr>
        <p:spPr/>
        <p:txBody>
          <a:bodyPr/>
          <a:lstStyle/>
          <a:p>
            <a:r>
              <a:rPr kumimoji="1" lang="en-US" altLang="zh-CN" dirty="0"/>
              <a:t>C</a:t>
            </a:r>
            <a:r>
              <a:rPr kumimoji="1" lang="zh-CN" altLang="en-US" dirty="0"/>
              <a:t>处理逻辑调研</a:t>
            </a:r>
          </a:p>
        </p:txBody>
      </p:sp>
      <p:sp>
        <p:nvSpPr>
          <p:cNvPr id="8" name="内容占位符 7">
            <a:extLst>
              <a:ext uri="{FF2B5EF4-FFF2-40B4-BE49-F238E27FC236}">
                <a16:creationId xmlns:a16="http://schemas.microsoft.com/office/drawing/2014/main" id="{4CA8E71A-5D90-3E4E-8A38-189D01AA72EC}"/>
              </a:ext>
            </a:extLst>
          </p:cNvPr>
          <p:cNvSpPr>
            <a:spLocks noGrp="1"/>
          </p:cNvSpPr>
          <p:nvPr>
            <p:ph idx="1"/>
          </p:nvPr>
        </p:nvSpPr>
        <p:spPr/>
        <p:txBody>
          <a:bodyPr/>
          <a:lstStyle/>
          <a:p>
            <a:pPr marL="457200" lvl="1" indent="0">
              <a:buNone/>
            </a:pPr>
            <a:endParaRPr lang="en-US" altLang="zh-CN" dirty="0"/>
          </a:p>
          <a:p>
            <a:r>
              <a:rPr lang="zh-CN" altLang="en-US" dirty="0"/>
              <a:t>如何把图片数据存储成为</a:t>
            </a:r>
            <a:r>
              <a:rPr lang="en-US" altLang="zh-CN" dirty="0"/>
              <a:t>jpeg</a:t>
            </a:r>
          </a:p>
          <a:p>
            <a:pPr lvl="1">
              <a:buFontTx/>
              <a:buChar char="-"/>
            </a:pPr>
            <a:r>
              <a:rPr lang="zh-CN" altLang="en-US" sz="2000" dirty="0"/>
              <a:t>引入</a:t>
            </a:r>
            <a:r>
              <a:rPr lang="en-US" altLang="zh-CN" sz="2000" dirty="0" err="1"/>
              <a:t>libjpeg</a:t>
            </a:r>
            <a:r>
              <a:rPr lang="zh-CN" altLang="en-US" sz="2000" dirty="0"/>
              <a:t>开源库</a:t>
            </a:r>
            <a:endParaRPr lang="en-US" altLang="zh-CN" sz="2000" dirty="0"/>
          </a:p>
          <a:p>
            <a:pPr marL="457200" lvl="1" indent="0">
              <a:buNone/>
            </a:pPr>
            <a:endParaRPr lang="en-US" altLang="zh-CN" dirty="0">
              <a:solidFill>
                <a:srgbClr val="0070C0"/>
              </a:solidFill>
            </a:endParaRPr>
          </a:p>
          <a:p>
            <a:pPr lvl="1">
              <a:buFontTx/>
              <a:buChar char="-"/>
            </a:pPr>
            <a:endParaRPr lang="en-US" altLang="zh-CN" dirty="0"/>
          </a:p>
          <a:p>
            <a:pPr>
              <a:buFontTx/>
              <a:buChar char="-"/>
            </a:pPr>
            <a:r>
              <a:rPr lang="zh-CN" altLang="en-US" dirty="0"/>
              <a:t>如何正确输出竖屏视频的截图</a:t>
            </a:r>
            <a:endParaRPr lang="en-US" altLang="zh-CN" dirty="0"/>
          </a:p>
          <a:p>
            <a:pPr lvl="1">
              <a:buFontTx/>
              <a:buChar char="-"/>
            </a:pPr>
            <a:r>
              <a:rPr lang="zh-CN" altLang="en-US" sz="2000" dirty="0"/>
              <a:t>获取视频</a:t>
            </a:r>
            <a:r>
              <a:rPr lang="en-US" altLang="zh-CN" sz="2000" dirty="0"/>
              <a:t>meta</a:t>
            </a:r>
            <a:r>
              <a:rPr lang="zh-CN" altLang="en-US" sz="2000" dirty="0"/>
              <a:t>记录的旋转参数</a:t>
            </a:r>
            <a:endParaRPr lang="en-US" altLang="zh-CN" sz="2000" dirty="0"/>
          </a:p>
          <a:p>
            <a:pPr lvl="1">
              <a:buFontTx/>
              <a:buChar char="-"/>
            </a:pPr>
            <a:r>
              <a:rPr lang="en-US" altLang="zh-CN" sz="2000" dirty="0" err="1"/>
              <a:t>libjpeg</a:t>
            </a:r>
            <a:r>
              <a:rPr lang="zh-CN" altLang="en-US" sz="2000" dirty="0"/>
              <a:t>旋转</a:t>
            </a:r>
          </a:p>
        </p:txBody>
      </p:sp>
      <p:pic>
        <p:nvPicPr>
          <p:cNvPr id="12" name="图片 11">
            <a:extLst>
              <a:ext uri="{FF2B5EF4-FFF2-40B4-BE49-F238E27FC236}">
                <a16:creationId xmlns:a16="http://schemas.microsoft.com/office/drawing/2014/main" id="{D669292C-E809-BC4A-8435-EB3DBC721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040" y="971145"/>
            <a:ext cx="6045542" cy="5323436"/>
          </a:xfrm>
          <a:prstGeom prst="rect">
            <a:avLst/>
          </a:prstGeom>
        </p:spPr>
      </p:pic>
    </p:spTree>
    <p:extLst>
      <p:ext uri="{BB962C8B-B14F-4D97-AF65-F5344CB8AC3E}">
        <p14:creationId xmlns:p14="http://schemas.microsoft.com/office/powerpoint/2010/main" val="104458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 name="成组"/>
          <p:cNvGrpSpPr/>
          <p:nvPr/>
        </p:nvGrpSpPr>
        <p:grpSpPr>
          <a:xfrm>
            <a:off x="3785599" y="1759775"/>
            <a:ext cx="4281438" cy="3677816"/>
            <a:chOff x="0" y="0"/>
            <a:chExt cx="8562875" cy="7355631"/>
          </a:xfrm>
        </p:grpSpPr>
        <p:sp>
          <p:nvSpPr>
            <p:cNvPr id="260" name="重要标题"/>
            <p:cNvSpPr/>
            <p:nvPr/>
          </p:nvSpPr>
          <p:spPr>
            <a:xfrm>
              <a:off x="603622" y="0"/>
              <a:ext cx="7355632" cy="7355632"/>
            </a:xfrm>
            <a:prstGeom prst="ellipse">
              <a:avLst/>
            </a:prstGeom>
            <a:noFill/>
            <a:ln w="12700" cap="flat">
              <a:solidFill>
                <a:srgbClr val="77828D"/>
              </a:solidFill>
              <a:prstDash val="solid"/>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7200" b="0">
                  <a:solidFill>
                    <a:srgbClr val="54AAE0"/>
                  </a:solidFill>
                  <a:latin typeface="Source Han Sans CN Bold Bold"/>
                  <a:ea typeface="Source Han Sans CN Bold Bold"/>
                  <a:cs typeface="Source Han Sans CN Bold Bold"/>
                  <a:sym typeface="Source Han Sans CN Bold Bold"/>
                </a:defRPr>
              </a:lvl1pPr>
            </a:lstStyle>
            <a:p>
              <a:pPr algn="ctr"/>
              <a:r>
                <a:rPr lang="zh-CN" altLang="en-US" sz="3600" dirty="0">
                  <a:solidFill>
                    <a:schemeClr val="tx2"/>
                  </a:solidFill>
                  <a:latin typeface="微软雅黑" panose="020B0503020204020204" pitchFamily="34" charset="-122"/>
                  <a:ea typeface="微软雅黑" panose="020B0503020204020204" pitchFamily="34" charset="-122"/>
                </a:rPr>
                <a:t>非浏览器</a:t>
              </a:r>
              <a:endParaRPr lang="en-US" altLang="zh-CN" sz="3600" dirty="0">
                <a:solidFill>
                  <a:schemeClr val="tx2"/>
                </a:solidFill>
                <a:latin typeface="微软雅黑" panose="020B0503020204020204" pitchFamily="34" charset="-122"/>
                <a:ea typeface="微软雅黑" panose="020B0503020204020204" pitchFamily="34" charset="-122"/>
              </a:endParaRPr>
            </a:p>
          </p:txBody>
        </p:sp>
        <p:sp>
          <p:nvSpPr>
            <p:cNvPr id="261" name="圆形"/>
            <p:cNvSpPr/>
            <p:nvPr/>
          </p:nvSpPr>
          <p:spPr>
            <a:xfrm>
              <a:off x="5994400" y="4577721"/>
              <a:ext cx="2568476" cy="2568477"/>
            </a:xfrm>
            <a:prstGeom prst="ellipse">
              <a:avLst/>
            </a:prstGeom>
            <a:solidFill>
              <a:srgbClr val="FE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2" name="圆形"/>
            <p:cNvSpPr/>
            <p:nvPr/>
          </p:nvSpPr>
          <p:spPr>
            <a:xfrm>
              <a:off x="0" y="4577721"/>
              <a:ext cx="2568476" cy="2568477"/>
            </a:xfrm>
            <a:prstGeom prst="ellipse">
              <a:avLst/>
            </a:prstGeom>
            <a:solidFill>
              <a:srgbClr val="FE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3" name="圆形"/>
            <p:cNvSpPr/>
            <p:nvPr/>
          </p:nvSpPr>
          <p:spPr>
            <a:xfrm>
              <a:off x="5994400" y="209434"/>
              <a:ext cx="2568476" cy="2568477"/>
            </a:xfrm>
            <a:prstGeom prst="ellipse">
              <a:avLst/>
            </a:prstGeom>
            <a:solidFill>
              <a:srgbClr val="FE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4" name="圆形"/>
            <p:cNvSpPr/>
            <p:nvPr/>
          </p:nvSpPr>
          <p:spPr>
            <a:xfrm>
              <a:off x="0" y="209434"/>
              <a:ext cx="2568476" cy="2568477"/>
            </a:xfrm>
            <a:prstGeom prst="ellipse">
              <a:avLst/>
            </a:prstGeom>
            <a:solidFill>
              <a:srgbClr val="FE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5" name="圆形"/>
            <p:cNvSpPr/>
            <p:nvPr/>
          </p:nvSpPr>
          <p:spPr>
            <a:xfrm>
              <a:off x="6346229" y="561264"/>
              <a:ext cx="1864818" cy="1864817"/>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6" name="圆形"/>
            <p:cNvSpPr/>
            <p:nvPr/>
          </p:nvSpPr>
          <p:spPr>
            <a:xfrm>
              <a:off x="351829" y="561264"/>
              <a:ext cx="1864818" cy="1864817"/>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7" name="圆形"/>
            <p:cNvSpPr/>
            <p:nvPr/>
          </p:nvSpPr>
          <p:spPr>
            <a:xfrm>
              <a:off x="6346229" y="4929551"/>
              <a:ext cx="1864818" cy="1864817"/>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sp>
          <p:nvSpPr>
            <p:cNvPr id="268" name="圆形"/>
            <p:cNvSpPr/>
            <p:nvPr/>
          </p:nvSpPr>
          <p:spPr>
            <a:xfrm>
              <a:off x="351829" y="4929551"/>
              <a:ext cx="1864818" cy="1864817"/>
            </a:xfrm>
            <a:prstGeom prst="ellipse">
              <a:avLst/>
            </a:prstGeom>
            <a:solidFill>
              <a:srgbClr val="FEFFFF"/>
            </a:solidFill>
            <a:ln w="12700" cap="flat">
              <a:solidFill>
                <a:srgbClr val="77828D"/>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2"/>
                </a:solidFill>
                <a:latin typeface="微软雅黑" panose="020B0503020204020204" pitchFamily="34" charset="-122"/>
                <a:ea typeface="微软雅黑" panose="020B0503020204020204" pitchFamily="34" charset="-122"/>
              </a:endParaRPr>
            </a:p>
          </p:txBody>
        </p:sp>
      </p:grpSp>
      <p:pic>
        <p:nvPicPr>
          <p:cNvPr id="275"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57234" y="2252123"/>
            <a:ext cx="535369" cy="508977"/>
          </a:xfrm>
          <a:prstGeom prst="rect">
            <a:avLst/>
          </a:prstGeom>
          <a:ln w="12700">
            <a:miter lim="400000"/>
          </a:ln>
        </p:spPr>
      </p:pic>
      <p:sp>
        <p:nvSpPr>
          <p:cNvPr id="276" name="我是标题"/>
          <p:cNvSpPr txBox="1"/>
          <p:nvPr/>
        </p:nvSpPr>
        <p:spPr>
          <a:xfrm>
            <a:off x="8167312" y="2389751"/>
            <a:ext cx="1708093" cy="23372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l">
              <a:defRPr sz="3200" b="0">
                <a:solidFill>
                  <a:srgbClr val="213138"/>
                </a:solidFill>
                <a:latin typeface="Source Han Sans CN Bold Bold"/>
                <a:ea typeface="Source Han Sans CN Bold Bold"/>
                <a:cs typeface="Source Han Sans CN Bold Bold"/>
                <a:sym typeface="Source Han Sans CN Bold Bold"/>
              </a:defRPr>
            </a:lvl1pPr>
          </a:lstStyle>
          <a:p>
            <a:r>
              <a:rPr lang="zh-CN" altLang="en-US" sz="1600" dirty="0">
                <a:solidFill>
                  <a:schemeClr val="tx2"/>
                </a:solidFill>
                <a:latin typeface="微软雅黑" panose="020B0503020204020204" pitchFamily="34" charset="-122"/>
                <a:ea typeface="微软雅黑" panose="020B0503020204020204" pitchFamily="34" charset="-122"/>
              </a:rPr>
              <a:t>游戏分发服务</a:t>
            </a:r>
            <a:endParaRPr sz="1600" dirty="0">
              <a:solidFill>
                <a:schemeClr val="tx2"/>
              </a:solidFill>
              <a:latin typeface="微软雅黑" panose="020B0503020204020204" pitchFamily="34" charset="-122"/>
              <a:ea typeface="微软雅黑" panose="020B0503020204020204" pitchFamily="34" charset="-122"/>
            </a:endParaRPr>
          </a:p>
        </p:txBody>
      </p:sp>
      <p:sp>
        <p:nvSpPr>
          <p:cNvPr id="278" name="我是标题"/>
          <p:cNvSpPr txBox="1"/>
          <p:nvPr/>
        </p:nvSpPr>
        <p:spPr>
          <a:xfrm>
            <a:off x="8167312" y="4573895"/>
            <a:ext cx="1708093" cy="23372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l">
              <a:defRPr sz="3200" b="0">
                <a:solidFill>
                  <a:srgbClr val="213138"/>
                </a:solidFill>
                <a:latin typeface="Source Han Sans CN Bold Bold"/>
                <a:ea typeface="Source Han Sans CN Bold Bold"/>
                <a:cs typeface="Source Han Sans CN Bold Bold"/>
                <a:sym typeface="Source Han Sans CN Bold Bold"/>
              </a:defRPr>
            </a:lvl1pPr>
          </a:lstStyle>
          <a:p>
            <a:r>
              <a:rPr lang="mr-IN" altLang="zh-CN" sz="1600" dirty="0">
                <a:solidFill>
                  <a:schemeClr val="tx2"/>
                </a:solidFill>
                <a:latin typeface="微软雅黑" panose="020B0503020204020204" pitchFamily="34" charset="-122"/>
                <a:ea typeface="微软雅黑" panose="020B0503020204020204" pitchFamily="34" charset="-122"/>
              </a:rPr>
              <a:t>……</a:t>
            </a:r>
            <a:endParaRPr sz="1600" dirty="0">
              <a:solidFill>
                <a:schemeClr val="tx2"/>
              </a:solidFill>
              <a:latin typeface="微软雅黑" panose="020B0503020204020204" pitchFamily="34" charset="-122"/>
              <a:ea typeface="微软雅黑" panose="020B0503020204020204" pitchFamily="34" charset="-122"/>
            </a:endParaRPr>
          </a:p>
        </p:txBody>
      </p:sp>
      <p:pic>
        <p:nvPicPr>
          <p:cNvPr id="280"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60034" y="2252123"/>
            <a:ext cx="535369" cy="508977"/>
          </a:xfrm>
          <a:prstGeom prst="rect">
            <a:avLst/>
          </a:prstGeom>
          <a:ln w="12700">
            <a:miter lim="400000"/>
          </a:ln>
        </p:spPr>
      </p:pic>
      <p:pic>
        <p:nvPicPr>
          <p:cNvPr id="281"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57234" y="4436267"/>
            <a:ext cx="535369" cy="508977"/>
          </a:xfrm>
          <a:prstGeom prst="rect">
            <a:avLst/>
          </a:prstGeom>
          <a:ln w="12700">
            <a:miter lim="400000"/>
          </a:ln>
        </p:spPr>
      </p:pic>
      <p:pic>
        <p:nvPicPr>
          <p:cNvPr id="282" name="图像" descr="图像"/>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60034" y="4436267"/>
            <a:ext cx="535369" cy="508977"/>
          </a:xfrm>
          <a:prstGeom prst="rect">
            <a:avLst/>
          </a:prstGeom>
          <a:ln w="12700">
            <a:miter lim="400000"/>
          </a:ln>
        </p:spPr>
      </p:pic>
      <p:sp>
        <p:nvSpPr>
          <p:cNvPr id="283" name="我是标题"/>
          <p:cNvSpPr txBox="1"/>
          <p:nvPr/>
        </p:nvSpPr>
        <p:spPr>
          <a:xfrm>
            <a:off x="1951609" y="2389751"/>
            <a:ext cx="1708093" cy="23372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r">
              <a:defRPr sz="3200" b="0">
                <a:solidFill>
                  <a:srgbClr val="213138"/>
                </a:solidFill>
                <a:latin typeface="Source Han Sans CN Bold Bold"/>
                <a:ea typeface="Source Han Sans CN Bold Bold"/>
                <a:cs typeface="Source Han Sans CN Bold Bold"/>
                <a:sym typeface="Source Han Sans CN Bold Bold"/>
              </a:defRPr>
            </a:lvl1pPr>
          </a:lstStyle>
          <a:p>
            <a:r>
              <a:rPr lang="zh-CN" altLang="en-US" sz="1600" dirty="0">
                <a:solidFill>
                  <a:schemeClr val="tx2"/>
                </a:solidFill>
                <a:latin typeface="微软雅黑" panose="020B0503020204020204" pitchFamily="34" charset="-122"/>
                <a:ea typeface="微软雅黑" panose="020B0503020204020204" pitchFamily="34" charset="-122"/>
              </a:rPr>
              <a:t>服务端应用</a:t>
            </a:r>
            <a:endParaRPr sz="1600" dirty="0">
              <a:solidFill>
                <a:schemeClr val="tx2"/>
              </a:solidFill>
              <a:latin typeface="微软雅黑" panose="020B0503020204020204" pitchFamily="34" charset="-122"/>
              <a:ea typeface="微软雅黑" panose="020B0503020204020204" pitchFamily="34" charset="-122"/>
            </a:endParaRPr>
          </a:p>
        </p:txBody>
      </p:sp>
      <p:sp>
        <p:nvSpPr>
          <p:cNvPr id="285" name="我是标题"/>
          <p:cNvSpPr txBox="1"/>
          <p:nvPr/>
        </p:nvSpPr>
        <p:spPr>
          <a:xfrm>
            <a:off x="1505416" y="4573895"/>
            <a:ext cx="2154286" cy="23372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lgn="r">
              <a:defRPr sz="3200" b="0">
                <a:solidFill>
                  <a:srgbClr val="213138"/>
                </a:solidFill>
                <a:latin typeface="Source Han Sans CN Bold Bold"/>
                <a:ea typeface="Source Han Sans CN Bold Bold"/>
                <a:cs typeface="Source Han Sans CN Bold Bold"/>
                <a:sym typeface="Source Han Sans CN Bold Bold"/>
              </a:defRPr>
            </a:lvl1pPr>
          </a:lstStyle>
          <a:p>
            <a:r>
              <a:rPr lang="en-US" altLang="zh-CN" sz="1600" dirty="0">
                <a:solidFill>
                  <a:schemeClr val="tx2"/>
                </a:solidFill>
                <a:latin typeface="微软雅黑" panose="020B0503020204020204" pitchFamily="34" charset="-122"/>
                <a:ea typeface="微软雅黑" panose="020B0503020204020204" pitchFamily="34" charset="-122"/>
              </a:rPr>
              <a:t>Hybrid</a:t>
            </a:r>
            <a:r>
              <a:rPr lang="zh-CN" altLang="en-US" sz="1600" dirty="0">
                <a:solidFill>
                  <a:schemeClr val="tx2"/>
                </a:solidFill>
                <a:latin typeface="微软雅黑" panose="020B0503020204020204" pitchFamily="34" charset="-122"/>
                <a:ea typeface="微软雅黑" panose="020B0503020204020204" pitchFamily="34" charset="-122"/>
              </a:rPr>
              <a:t> </a:t>
            </a:r>
            <a:r>
              <a:rPr lang="en-US" altLang="zh-CN" sz="1600" dirty="0">
                <a:solidFill>
                  <a:schemeClr val="tx2"/>
                </a:solidFill>
                <a:latin typeface="微软雅黑" panose="020B0503020204020204" pitchFamily="34" charset="-122"/>
                <a:ea typeface="微软雅黑" panose="020B0503020204020204" pitchFamily="34" charset="-122"/>
              </a:rPr>
              <a:t>Native</a:t>
            </a:r>
            <a:r>
              <a:rPr lang="zh-CN" altLang="en-US" sz="1600" dirty="0">
                <a:solidFill>
                  <a:schemeClr val="tx2"/>
                </a:solidFill>
                <a:latin typeface="微软雅黑" panose="020B0503020204020204" pitchFamily="34" charset="-122"/>
                <a:ea typeface="微软雅黑" panose="020B0503020204020204" pitchFamily="34" charset="-122"/>
              </a:rPr>
              <a:t> </a:t>
            </a:r>
            <a:r>
              <a:rPr lang="en-US" altLang="zh-CN" sz="1600" dirty="0">
                <a:solidFill>
                  <a:schemeClr val="tx2"/>
                </a:solidFill>
                <a:latin typeface="微软雅黑" panose="020B0503020204020204" pitchFamily="34" charset="-122"/>
                <a:ea typeface="微软雅黑" panose="020B0503020204020204" pitchFamily="34" charset="-122"/>
              </a:rPr>
              <a:t>Apps</a:t>
            </a:r>
            <a:endParaRPr lang="en-US" altLang="zh-CN" sz="1600" dirty="0"/>
          </a:p>
        </p:txBody>
      </p:sp>
      <p:sp>
        <p:nvSpPr>
          <p:cNvPr id="2" name="标题 1"/>
          <p:cNvSpPr>
            <a:spLocks noGrp="1"/>
          </p:cNvSpPr>
          <p:nvPr>
            <p:ph type="title"/>
          </p:nvPr>
        </p:nvSpPr>
        <p:spPr/>
        <p:txBody>
          <a:bodyPr/>
          <a:lstStyle/>
          <a:p>
            <a:r>
              <a:rPr lang="it-IT" altLang="zh-CN" dirty="0" err="1"/>
              <a:t>WebAssembly</a:t>
            </a:r>
            <a:r>
              <a:rPr lang="zh-CN" altLang="it-IT" dirty="0"/>
              <a:t>的</a:t>
            </a:r>
            <a:r>
              <a:rPr lang="zh-CN" altLang="en-US" dirty="0"/>
              <a:t>使用</a:t>
            </a:r>
            <a:r>
              <a:rPr lang="zh-CN" altLang="it-IT" dirty="0"/>
              <a:t>场景</a:t>
            </a:r>
            <a:endParaRPr lang="zh-CN" altLang="en-US" dirty="0">
              <a:solidFill>
                <a:schemeClr val="tx2"/>
              </a:solidFill>
            </a:endParaRPr>
          </a:p>
        </p:txBody>
      </p:sp>
    </p:spTree>
    <p:extLst>
      <p:ext uri="{BB962C8B-B14F-4D97-AF65-F5344CB8AC3E}">
        <p14:creationId xmlns:p14="http://schemas.microsoft.com/office/powerpoint/2010/main" val="1332169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ABD47-1FD2-1642-86A8-D4C73A3199BC}"/>
              </a:ext>
            </a:extLst>
          </p:cNvPr>
          <p:cNvSpPr>
            <a:spLocks noGrp="1"/>
          </p:cNvSpPr>
          <p:nvPr>
            <p:ph type="title"/>
          </p:nvPr>
        </p:nvSpPr>
        <p:spPr/>
        <p:txBody>
          <a:bodyPr/>
          <a:lstStyle/>
          <a:p>
            <a:r>
              <a:rPr kumimoji="1" lang="zh-CN" altLang="en-US" dirty="0"/>
              <a:t>汇总</a:t>
            </a:r>
            <a:r>
              <a:rPr kumimoji="1" lang="en-US" altLang="zh-CN" dirty="0"/>
              <a:t>AI</a:t>
            </a:r>
            <a:r>
              <a:rPr kumimoji="1" lang="zh-CN" altLang="en-US" dirty="0"/>
              <a:t>提供的</a:t>
            </a:r>
            <a:r>
              <a:rPr kumimoji="1" lang="en-US" altLang="zh-CN" dirty="0"/>
              <a:t>Demo</a:t>
            </a:r>
            <a:endParaRPr kumimoji="1" lang="zh-CN" altLang="en-US" dirty="0"/>
          </a:p>
        </p:txBody>
      </p:sp>
      <p:sp>
        <p:nvSpPr>
          <p:cNvPr id="3" name="内容占位符 2">
            <a:extLst>
              <a:ext uri="{FF2B5EF4-FFF2-40B4-BE49-F238E27FC236}">
                <a16:creationId xmlns:a16="http://schemas.microsoft.com/office/drawing/2014/main" id="{E3F6A415-A0D0-1944-BD84-2792725B7474}"/>
              </a:ext>
            </a:extLst>
          </p:cNvPr>
          <p:cNvSpPr>
            <a:spLocks noGrp="1"/>
          </p:cNvSpPr>
          <p:nvPr>
            <p:ph idx="1"/>
          </p:nvPr>
        </p:nvSpPr>
        <p:spPr>
          <a:xfrm>
            <a:off x="838200" y="1608455"/>
            <a:ext cx="10515600" cy="4642399"/>
          </a:xfrm>
        </p:spPr>
        <p:txBody>
          <a:bodyPr/>
          <a:lstStyle/>
          <a:p>
            <a:r>
              <a:rPr kumimoji="1" lang="zh-CN" altLang="en-US" dirty="0"/>
              <a:t>浏览器卡顿明显</a:t>
            </a:r>
            <a:endParaRPr kumimoji="1" lang="en-US" altLang="zh-CN" dirty="0"/>
          </a:p>
          <a:p>
            <a:pPr marL="457200" lvl="1" indent="0">
              <a:buNone/>
            </a:pPr>
            <a:r>
              <a:rPr kumimoji="1" lang="en-US" altLang="zh-CN" sz="2000" dirty="0"/>
              <a:t>-</a:t>
            </a:r>
            <a:r>
              <a:rPr kumimoji="1" lang="zh-CN" altLang="en-US" sz="2000" dirty="0"/>
              <a:t> </a:t>
            </a:r>
            <a:r>
              <a:rPr kumimoji="1" lang="en-US" altLang="zh-CN" sz="2000" dirty="0" err="1"/>
              <a:t>Tensorflow</a:t>
            </a:r>
            <a:r>
              <a:rPr kumimoji="1" lang="zh-CN" altLang="en-US" sz="2000" dirty="0"/>
              <a:t>的运行移入</a:t>
            </a:r>
            <a:r>
              <a:rPr kumimoji="1" lang="en-US" altLang="zh-CN" sz="2000" dirty="0"/>
              <a:t>web-worker</a:t>
            </a:r>
          </a:p>
          <a:p>
            <a:pPr marL="457200" lvl="1" indent="0">
              <a:buNone/>
            </a:pPr>
            <a:endParaRPr kumimoji="1" lang="en-US" altLang="zh-CN" dirty="0"/>
          </a:p>
          <a:p>
            <a:r>
              <a:rPr kumimoji="1" lang="en-US" altLang="zh-CN" dirty="0" err="1"/>
              <a:t>Tensorflow</a:t>
            </a:r>
            <a:r>
              <a:rPr kumimoji="1" lang="zh-CN" altLang="en-US" dirty="0"/>
              <a:t>出结果慢</a:t>
            </a:r>
            <a:endParaRPr kumimoji="1" lang="en-US" altLang="zh-CN" dirty="0"/>
          </a:p>
          <a:p>
            <a:pPr marL="457200" lvl="1" indent="0">
              <a:buNone/>
            </a:pPr>
            <a:r>
              <a:rPr kumimoji="1" lang="en-US" altLang="zh-CN" sz="2000" dirty="0"/>
              <a:t>-</a:t>
            </a:r>
            <a:r>
              <a:rPr kumimoji="1" lang="zh-CN" altLang="en-US" sz="2000" dirty="0"/>
              <a:t> 模型加载</a:t>
            </a:r>
            <a:endParaRPr kumimoji="1" lang="en-US" altLang="zh-CN" sz="2000" dirty="0"/>
          </a:p>
          <a:p>
            <a:pPr marL="457200" lvl="1" indent="0">
              <a:buNone/>
            </a:pPr>
            <a:r>
              <a:rPr kumimoji="1" lang="en-US" altLang="zh-CN" sz="2000" dirty="0"/>
              <a:t>-</a:t>
            </a:r>
            <a:r>
              <a:rPr kumimoji="1" lang="zh-CN" altLang="en-US" sz="2000" dirty="0"/>
              <a:t> </a:t>
            </a:r>
            <a:r>
              <a:rPr kumimoji="1" lang="en-US" altLang="zh-CN" sz="2000" dirty="0"/>
              <a:t>CPU/GPU</a:t>
            </a:r>
            <a:r>
              <a:rPr kumimoji="1" lang="zh-CN" altLang="en-US" sz="2000" dirty="0"/>
              <a:t> </a:t>
            </a:r>
            <a:r>
              <a:rPr kumimoji="1" lang="en-US" altLang="zh-CN" sz="2000" dirty="0"/>
              <a:t>processing</a:t>
            </a:r>
            <a:r>
              <a:rPr kumimoji="1" lang="zh-CN" altLang="en-US" sz="2000" dirty="0"/>
              <a:t> </a:t>
            </a:r>
            <a:r>
              <a:rPr kumimoji="1" lang="en-US" altLang="zh-CN" sz="2000" dirty="0"/>
              <a:t>in</a:t>
            </a:r>
            <a:r>
              <a:rPr kumimoji="1" lang="zh-CN" altLang="en-US" sz="2000" dirty="0"/>
              <a:t> </a:t>
            </a:r>
            <a:r>
              <a:rPr kumimoji="1" lang="en-US" altLang="zh-CN" sz="2000" dirty="0"/>
              <a:t>web-worker</a:t>
            </a:r>
          </a:p>
          <a:p>
            <a:pPr marL="457200" lvl="1" indent="0">
              <a:buNone/>
            </a:pPr>
            <a:r>
              <a:rPr kumimoji="1" lang="en-US" altLang="zh-CN" sz="2000" dirty="0"/>
              <a:t>-</a:t>
            </a:r>
            <a:r>
              <a:rPr kumimoji="1" lang="zh-CN" altLang="en-US" sz="2000" dirty="0"/>
              <a:t> </a:t>
            </a:r>
            <a:r>
              <a:rPr kumimoji="1" lang="en-US" altLang="zh-CN" sz="2000" dirty="0"/>
              <a:t>Safari</a:t>
            </a:r>
          </a:p>
          <a:p>
            <a:pPr marL="457200" lvl="1" indent="0">
              <a:buNone/>
            </a:pPr>
            <a:endParaRPr kumimoji="1" lang="en-US" altLang="zh-CN" dirty="0"/>
          </a:p>
          <a:p>
            <a:r>
              <a:rPr kumimoji="1" lang="zh-CN" altLang="en-US" dirty="0"/>
              <a:t>流程设计上的优化尝试</a:t>
            </a:r>
            <a:endParaRPr kumimoji="1" lang="en-US" altLang="zh-CN" dirty="0"/>
          </a:p>
          <a:p>
            <a:pPr marL="457200" lvl="1" indent="0">
              <a:buNone/>
            </a:pPr>
            <a:r>
              <a:rPr kumimoji="1" lang="en-US" altLang="zh-CN" sz="2000" dirty="0"/>
              <a:t>-</a:t>
            </a:r>
            <a:r>
              <a:rPr kumimoji="1" lang="zh-CN" altLang="en-US" sz="2000" dirty="0"/>
              <a:t> 公司</a:t>
            </a:r>
            <a:r>
              <a:rPr kumimoji="1" lang="en-US" altLang="zh-CN" sz="2000" dirty="0" err="1"/>
              <a:t>mac+chrome</a:t>
            </a:r>
            <a:r>
              <a:rPr kumimoji="1" lang="zh-CN" altLang="en-US" sz="2000" dirty="0"/>
              <a:t>，截取</a:t>
            </a:r>
            <a:r>
              <a:rPr kumimoji="1" lang="en-US" altLang="zh-CN" sz="2000" dirty="0"/>
              <a:t>18</a:t>
            </a:r>
            <a:r>
              <a:rPr kumimoji="1" lang="zh-CN" altLang="en-US" sz="2000" dirty="0"/>
              <a:t>帧</a:t>
            </a:r>
            <a:endParaRPr kumimoji="1" lang="en-US" altLang="zh-CN" sz="2000" dirty="0"/>
          </a:p>
        </p:txBody>
      </p:sp>
      <p:cxnSp>
        <p:nvCxnSpPr>
          <p:cNvPr id="6" name="直线连接符 5">
            <a:extLst>
              <a:ext uri="{FF2B5EF4-FFF2-40B4-BE49-F238E27FC236}">
                <a16:creationId xmlns:a16="http://schemas.microsoft.com/office/drawing/2014/main" id="{0A40E531-EA6F-CB45-B6FA-A9BE7B4357C7}"/>
              </a:ext>
            </a:extLst>
          </p:cNvPr>
          <p:cNvCxnSpPr/>
          <p:nvPr/>
        </p:nvCxnSpPr>
        <p:spPr>
          <a:xfrm>
            <a:off x="7084291" y="2586182"/>
            <a:ext cx="45258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249521C0-3641-0748-9DCB-DB6BA7D49EF9}"/>
              </a:ext>
            </a:extLst>
          </p:cNvPr>
          <p:cNvSpPr/>
          <p:nvPr/>
        </p:nvSpPr>
        <p:spPr>
          <a:xfrm flipV="1">
            <a:off x="7536873" y="2528456"/>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a:extLst>
              <a:ext uri="{FF2B5EF4-FFF2-40B4-BE49-F238E27FC236}">
                <a16:creationId xmlns:a16="http://schemas.microsoft.com/office/drawing/2014/main" id="{873A1E60-02B1-714D-8D9A-A88F6A6F50AF}"/>
              </a:ext>
            </a:extLst>
          </p:cNvPr>
          <p:cNvCxnSpPr/>
          <p:nvPr/>
        </p:nvCxnSpPr>
        <p:spPr>
          <a:xfrm>
            <a:off x="7652073" y="2586181"/>
            <a:ext cx="45258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E9A57B5E-66B9-6140-9FAF-9056DC96BD88}"/>
              </a:ext>
            </a:extLst>
          </p:cNvPr>
          <p:cNvSpPr/>
          <p:nvPr/>
        </p:nvSpPr>
        <p:spPr>
          <a:xfrm flipV="1">
            <a:off x="8104655" y="2528456"/>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连接符 9">
            <a:extLst>
              <a:ext uri="{FF2B5EF4-FFF2-40B4-BE49-F238E27FC236}">
                <a16:creationId xmlns:a16="http://schemas.microsoft.com/office/drawing/2014/main" id="{3D0BC03F-4268-EE4F-AE37-AFEEF2118BF6}"/>
              </a:ext>
            </a:extLst>
          </p:cNvPr>
          <p:cNvCxnSpPr/>
          <p:nvPr/>
        </p:nvCxnSpPr>
        <p:spPr>
          <a:xfrm>
            <a:off x="8219855" y="2590799"/>
            <a:ext cx="45258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F2C64FF9-660A-9848-ADE9-0ACAD2629AB1}"/>
              </a:ext>
            </a:extLst>
          </p:cNvPr>
          <p:cNvSpPr/>
          <p:nvPr/>
        </p:nvSpPr>
        <p:spPr>
          <a:xfrm flipV="1">
            <a:off x="8672437" y="2528455"/>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连接符 11">
            <a:extLst>
              <a:ext uri="{FF2B5EF4-FFF2-40B4-BE49-F238E27FC236}">
                <a16:creationId xmlns:a16="http://schemas.microsoft.com/office/drawing/2014/main" id="{4C14AD74-FC6E-A841-8EC2-D970379ABD5E}"/>
              </a:ext>
            </a:extLst>
          </p:cNvPr>
          <p:cNvCxnSpPr/>
          <p:nvPr/>
        </p:nvCxnSpPr>
        <p:spPr>
          <a:xfrm>
            <a:off x="8787637" y="2586180"/>
            <a:ext cx="452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DFA721B8-6353-7344-9943-2C4FCD8FB476}"/>
              </a:ext>
            </a:extLst>
          </p:cNvPr>
          <p:cNvCxnSpPr>
            <a:cxnSpLocks/>
          </p:cNvCxnSpPr>
          <p:nvPr/>
        </p:nvCxnSpPr>
        <p:spPr>
          <a:xfrm>
            <a:off x="7594473" y="2643906"/>
            <a:ext cx="0" cy="785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046B2AF2-2B3F-AB4B-97C3-AE28E5EED973}"/>
              </a:ext>
            </a:extLst>
          </p:cNvPr>
          <p:cNvCxnSpPr>
            <a:cxnSpLocks/>
          </p:cNvCxnSpPr>
          <p:nvPr/>
        </p:nvCxnSpPr>
        <p:spPr>
          <a:xfrm>
            <a:off x="8162255" y="2643906"/>
            <a:ext cx="0" cy="785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2522B286-8437-B743-A8A1-0806207AE037}"/>
              </a:ext>
            </a:extLst>
          </p:cNvPr>
          <p:cNvCxnSpPr>
            <a:cxnSpLocks/>
          </p:cNvCxnSpPr>
          <p:nvPr/>
        </p:nvCxnSpPr>
        <p:spPr>
          <a:xfrm>
            <a:off x="8730037" y="2643906"/>
            <a:ext cx="0" cy="785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DC2ECF26-3607-034E-8C5A-67C00982B86A}"/>
              </a:ext>
            </a:extLst>
          </p:cNvPr>
          <p:cNvCxnSpPr/>
          <p:nvPr/>
        </p:nvCxnSpPr>
        <p:spPr>
          <a:xfrm>
            <a:off x="7088909" y="3445163"/>
            <a:ext cx="45258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D0062D20-10CD-5540-93AC-1055F99A4373}"/>
              </a:ext>
            </a:extLst>
          </p:cNvPr>
          <p:cNvSpPr/>
          <p:nvPr/>
        </p:nvSpPr>
        <p:spPr>
          <a:xfrm flipV="1">
            <a:off x="7536873" y="3382820"/>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C90DE9C3-078E-B24B-BFC6-12F8C48EF62C}"/>
              </a:ext>
            </a:extLst>
          </p:cNvPr>
          <p:cNvSpPr/>
          <p:nvPr/>
        </p:nvSpPr>
        <p:spPr>
          <a:xfrm flipV="1">
            <a:off x="9240219" y="2528455"/>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A759CE15-A292-7D49-8EC4-E31447CCF781}"/>
              </a:ext>
            </a:extLst>
          </p:cNvPr>
          <p:cNvCxnSpPr>
            <a:cxnSpLocks/>
          </p:cNvCxnSpPr>
          <p:nvPr/>
        </p:nvCxnSpPr>
        <p:spPr>
          <a:xfrm>
            <a:off x="7652073" y="3445163"/>
            <a:ext cx="706836"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6BEC5346-B380-1F42-A992-B996EE2397D1}"/>
              </a:ext>
            </a:extLst>
          </p:cNvPr>
          <p:cNvSpPr/>
          <p:nvPr/>
        </p:nvSpPr>
        <p:spPr>
          <a:xfrm flipV="1">
            <a:off x="8358909" y="3382820"/>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cxnSp>
        <p:nvCxnSpPr>
          <p:cNvPr id="25" name="直线连接符 24">
            <a:extLst>
              <a:ext uri="{FF2B5EF4-FFF2-40B4-BE49-F238E27FC236}">
                <a16:creationId xmlns:a16="http://schemas.microsoft.com/office/drawing/2014/main" id="{95A7D398-DD2D-2643-A34D-0518258BCFFD}"/>
              </a:ext>
            </a:extLst>
          </p:cNvPr>
          <p:cNvCxnSpPr/>
          <p:nvPr/>
        </p:nvCxnSpPr>
        <p:spPr>
          <a:xfrm>
            <a:off x="8474109" y="3445163"/>
            <a:ext cx="45258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EF750C4D-D0C7-1841-ADBA-D2FA19E7A684}"/>
              </a:ext>
            </a:extLst>
          </p:cNvPr>
          <p:cNvSpPr/>
          <p:nvPr/>
        </p:nvSpPr>
        <p:spPr>
          <a:xfrm flipV="1">
            <a:off x="8919118" y="3382820"/>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cxnSp>
        <p:nvCxnSpPr>
          <p:cNvPr id="27" name="直线连接符 26">
            <a:extLst>
              <a:ext uri="{FF2B5EF4-FFF2-40B4-BE49-F238E27FC236}">
                <a16:creationId xmlns:a16="http://schemas.microsoft.com/office/drawing/2014/main" id="{62A0F292-1B30-1A4C-91F5-A0F858FCA8E7}"/>
              </a:ext>
            </a:extLst>
          </p:cNvPr>
          <p:cNvCxnSpPr>
            <a:cxnSpLocks/>
          </p:cNvCxnSpPr>
          <p:nvPr/>
        </p:nvCxnSpPr>
        <p:spPr>
          <a:xfrm>
            <a:off x="9297819" y="2655451"/>
            <a:ext cx="0" cy="785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197A0F09-5C22-044F-92DB-CEA8F523F392}"/>
              </a:ext>
            </a:extLst>
          </p:cNvPr>
          <p:cNvCxnSpPr>
            <a:cxnSpLocks/>
          </p:cNvCxnSpPr>
          <p:nvPr/>
        </p:nvCxnSpPr>
        <p:spPr>
          <a:xfrm>
            <a:off x="9041128" y="3440545"/>
            <a:ext cx="314291"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C63205C8-8D84-2E42-B8A6-4056DB9501C1}"/>
              </a:ext>
            </a:extLst>
          </p:cNvPr>
          <p:cNvSpPr/>
          <p:nvPr/>
        </p:nvSpPr>
        <p:spPr>
          <a:xfrm flipV="1">
            <a:off x="9371700" y="3382820"/>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dirty="0"/>
          </a:p>
        </p:txBody>
      </p:sp>
      <p:cxnSp>
        <p:nvCxnSpPr>
          <p:cNvPr id="32" name="直线连接符 31">
            <a:extLst>
              <a:ext uri="{FF2B5EF4-FFF2-40B4-BE49-F238E27FC236}">
                <a16:creationId xmlns:a16="http://schemas.microsoft.com/office/drawing/2014/main" id="{80D6E93A-13E7-D641-9DE8-875E33D59FD3}"/>
              </a:ext>
            </a:extLst>
          </p:cNvPr>
          <p:cNvCxnSpPr>
            <a:cxnSpLocks/>
          </p:cNvCxnSpPr>
          <p:nvPr/>
        </p:nvCxnSpPr>
        <p:spPr>
          <a:xfrm>
            <a:off x="9716655" y="2285950"/>
            <a:ext cx="0" cy="1551663"/>
          </a:xfrm>
          <a:prstGeom prst="line">
            <a:avLst/>
          </a:prstGeom>
        </p:spPr>
        <p:style>
          <a:lnRef idx="3">
            <a:schemeClr val="accent6"/>
          </a:lnRef>
          <a:fillRef idx="0">
            <a:schemeClr val="accent6"/>
          </a:fillRef>
          <a:effectRef idx="2">
            <a:schemeClr val="accent6"/>
          </a:effectRef>
          <a:fontRef idx="minor">
            <a:schemeClr val="tx1"/>
          </a:fontRef>
        </p:style>
      </p:cxnSp>
      <p:cxnSp>
        <p:nvCxnSpPr>
          <p:cNvPr id="34" name="直线连接符 33">
            <a:extLst>
              <a:ext uri="{FF2B5EF4-FFF2-40B4-BE49-F238E27FC236}">
                <a16:creationId xmlns:a16="http://schemas.microsoft.com/office/drawing/2014/main" id="{84F9EBEC-8FFF-8C48-95FC-C0D471F54987}"/>
              </a:ext>
            </a:extLst>
          </p:cNvPr>
          <p:cNvCxnSpPr>
            <a:cxnSpLocks/>
          </p:cNvCxnSpPr>
          <p:nvPr/>
        </p:nvCxnSpPr>
        <p:spPr>
          <a:xfrm>
            <a:off x="9486900" y="3440544"/>
            <a:ext cx="211282"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73F7C1B-DD5A-0848-9E2A-D80F79E28028}"/>
              </a:ext>
            </a:extLst>
          </p:cNvPr>
          <p:cNvSpPr txBox="1"/>
          <p:nvPr/>
        </p:nvSpPr>
        <p:spPr>
          <a:xfrm>
            <a:off x="6984747" y="2261296"/>
            <a:ext cx="1154545" cy="276999"/>
          </a:xfrm>
          <a:prstGeom prst="rect">
            <a:avLst/>
          </a:prstGeom>
          <a:noFill/>
        </p:spPr>
        <p:txBody>
          <a:bodyPr wrap="square" rtlCol="0">
            <a:spAutoFit/>
          </a:bodyPr>
          <a:lstStyle/>
          <a:p>
            <a:r>
              <a:rPr kumimoji="1" lang="en-US" altLang="zh-CN" sz="1200" dirty="0" err="1"/>
              <a:t>WebAssembly</a:t>
            </a:r>
            <a:endParaRPr kumimoji="1" lang="zh-CN" altLang="en-US" sz="1200" dirty="0"/>
          </a:p>
        </p:txBody>
      </p:sp>
      <p:sp>
        <p:nvSpPr>
          <p:cNvPr id="38" name="文本框 37">
            <a:extLst>
              <a:ext uri="{FF2B5EF4-FFF2-40B4-BE49-F238E27FC236}">
                <a16:creationId xmlns:a16="http://schemas.microsoft.com/office/drawing/2014/main" id="{BE9291CF-4474-3F41-BBB6-C27673E2D411}"/>
              </a:ext>
            </a:extLst>
          </p:cNvPr>
          <p:cNvSpPr txBox="1"/>
          <p:nvPr/>
        </p:nvSpPr>
        <p:spPr>
          <a:xfrm>
            <a:off x="6982385" y="3613209"/>
            <a:ext cx="1154545" cy="276999"/>
          </a:xfrm>
          <a:prstGeom prst="rect">
            <a:avLst/>
          </a:prstGeom>
          <a:noFill/>
        </p:spPr>
        <p:txBody>
          <a:bodyPr wrap="square" rtlCol="0">
            <a:spAutoFit/>
          </a:bodyPr>
          <a:lstStyle/>
          <a:p>
            <a:r>
              <a:rPr kumimoji="1" lang="en-US" altLang="zh-CN" sz="1200" dirty="0" err="1"/>
              <a:t>tensorflow</a:t>
            </a:r>
            <a:endParaRPr kumimoji="1" lang="zh-CN" altLang="en-US" sz="1200" dirty="0"/>
          </a:p>
        </p:txBody>
      </p:sp>
      <p:cxnSp>
        <p:nvCxnSpPr>
          <p:cNvPr id="65" name="直线连接符 64">
            <a:extLst>
              <a:ext uri="{FF2B5EF4-FFF2-40B4-BE49-F238E27FC236}">
                <a16:creationId xmlns:a16="http://schemas.microsoft.com/office/drawing/2014/main" id="{41F50A72-8720-5C4F-A7DE-C8396276BBD3}"/>
              </a:ext>
            </a:extLst>
          </p:cNvPr>
          <p:cNvCxnSpPr>
            <a:cxnSpLocks/>
          </p:cNvCxnSpPr>
          <p:nvPr/>
        </p:nvCxnSpPr>
        <p:spPr>
          <a:xfrm>
            <a:off x="7129450" y="4641273"/>
            <a:ext cx="181132"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E0FC5E70-AD8C-7947-9E10-12700798B37E}"/>
              </a:ext>
            </a:extLst>
          </p:cNvPr>
          <p:cNvSpPr/>
          <p:nvPr/>
        </p:nvSpPr>
        <p:spPr>
          <a:xfrm flipV="1">
            <a:off x="7319887" y="4594059"/>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7" name="直线连接符 66">
            <a:extLst>
              <a:ext uri="{FF2B5EF4-FFF2-40B4-BE49-F238E27FC236}">
                <a16:creationId xmlns:a16="http://schemas.microsoft.com/office/drawing/2014/main" id="{6043BBC1-8AAB-D847-8887-7CD62760BC85}"/>
              </a:ext>
            </a:extLst>
          </p:cNvPr>
          <p:cNvCxnSpPr>
            <a:cxnSpLocks/>
          </p:cNvCxnSpPr>
          <p:nvPr/>
        </p:nvCxnSpPr>
        <p:spPr>
          <a:xfrm>
            <a:off x="7446182" y="4651784"/>
            <a:ext cx="205891"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477CEF29-B5D1-1648-B5D6-C50A70F5D511}"/>
              </a:ext>
            </a:extLst>
          </p:cNvPr>
          <p:cNvSpPr/>
          <p:nvPr/>
        </p:nvSpPr>
        <p:spPr>
          <a:xfrm flipV="1">
            <a:off x="7652073" y="4594059"/>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 name="直线连接符 70">
            <a:extLst>
              <a:ext uri="{FF2B5EF4-FFF2-40B4-BE49-F238E27FC236}">
                <a16:creationId xmlns:a16="http://schemas.microsoft.com/office/drawing/2014/main" id="{50B44C8C-4E17-9842-A01D-B1D92A579A21}"/>
              </a:ext>
            </a:extLst>
          </p:cNvPr>
          <p:cNvCxnSpPr>
            <a:cxnSpLocks/>
          </p:cNvCxnSpPr>
          <p:nvPr/>
        </p:nvCxnSpPr>
        <p:spPr>
          <a:xfrm>
            <a:off x="7779200" y="4651784"/>
            <a:ext cx="226291"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C8F1AAF3-4931-4F4C-BA31-774616DAF425}"/>
              </a:ext>
            </a:extLst>
          </p:cNvPr>
          <p:cNvSpPr/>
          <p:nvPr/>
        </p:nvSpPr>
        <p:spPr>
          <a:xfrm flipV="1">
            <a:off x="8005491" y="4594059"/>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5" name="直线连接符 74">
            <a:extLst>
              <a:ext uri="{FF2B5EF4-FFF2-40B4-BE49-F238E27FC236}">
                <a16:creationId xmlns:a16="http://schemas.microsoft.com/office/drawing/2014/main" id="{74B0E351-1B4D-4742-BE6F-4D597421BA3B}"/>
              </a:ext>
            </a:extLst>
          </p:cNvPr>
          <p:cNvCxnSpPr>
            <a:cxnSpLocks/>
          </p:cNvCxnSpPr>
          <p:nvPr/>
        </p:nvCxnSpPr>
        <p:spPr>
          <a:xfrm>
            <a:off x="8120691" y="4651784"/>
            <a:ext cx="226291"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椭圆 76">
            <a:extLst>
              <a:ext uri="{FF2B5EF4-FFF2-40B4-BE49-F238E27FC236}">
                <a16:creationId xmlns:a16="http://schemas.microsoft.com/office/drawing/2014/main" id="{CC60C4FC-B6AC-F44B-A8D7-FD08CF7B9329}"/>
              </a:ext>
            </a:extLst>
          </p:cNvPr>
          <p:cNvSpPr/>
          <p:nvPr/>
        </p:nvSpPr>
        <p:spPr>
          <a:xfrm flipV="1">
            <a:off x="8330946" y="4594059"/>
            <a:ext cx="115200" cy="1154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8" name="直线连接符 77">
            <a:extLst>
              <a:ext uri="{FF2B5EF4-FFF2-40B4-BE49-F238E27FC236}">
                <a16:creationId xmlns:a16="http://schemas.microsoft.com/office/drawing/2014/main" id="{BE3C0DEB-77FE-7843-92CF-5B2173933FE6}"/>
              </a:ext>
            </a:extLst>
          </p:cNvPr>
          <p:cNvCxnSpPr>
            <a:cxnSpLocks/>
          </p:cNvCxnSpPr>
          <p:nvPr/>
        </p:nvCxnSpPr>
        <p:spPr>
          <a:xfrm>
            <a:off x="8399710" y="4651784"/>
            <a:ext cx="0" cy="7850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C5B066B-5774-2E46-9C14-D1492CED4A48}"/>
              </a:ext>
            </a:extLst>
          </p:cNvPr>
          <p:cNvCxnSpPr>
            <a:cxnSpLocks/>
          </p:cNvCxnSpPr>
          <p:nvPr/>
        </p:nvCxnSpPr>
        <p:spPr>
          <a:xfrm>
            <a:off x="7129450" y="5438737"/>
            <a:ext cx="2587205"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80" name="椭圆 79">
            <a:extLst>
              <a:ext uri="{FF2B5EF4-FFF2-40B4-BE49-F238E27FC236}">
                <a16:creationId xmlns:a16="http://schemas.microsoft.com/office/drawing/2014/main" id="{CE9D65EE-A33B-7242-AA80-6152CC8DBEC4}"/>
              </a:ext>
            </a:extLst>
          </p:cNvPr>
          <p:cNvSpPr/>
          <p:nvPr/>
        </p:nvSpPr>
        <p:spPr>
          <a:xfrm flipV="1">
            <a:off x="8339674" y="5370498"/>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82" name="椭圆 81">
            <a:extLst>
              <a:ext uri="{FF2B5EF4-FFF2-40B4-BE49-F238E27FC236}">
                <a16:creationId xmlns:a16="http://schemas.microsoft.com/office/drawing/2014/main" id="{FA624E71-D6FD-8F49-B844-0D3CE4ED738C}"/>
              </a:ext>
            </a:extLst>
          </p:cNvPr>
          <p:cNvSpPr/>
          <p:nvPr/>
        </p:nvSpPr>
        <p:spPr>
          <a:xfrm flipV="1">
            <a:off x="8787637" y="5379152"/>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83" name="椭圆 82">
            <a:extLst>
              <a:ext uri="{FF2B5EF4-FFF2-40B4-BE49-F238E27FC236}">
                <a16:creationId xmlns:a16="http://schemas.microsoft.com/office/drawing/2014/main" id="{DE263A4B-BF95-0D42-A50A-F90E1262EDBA}"/>
              </a:ext>
            </a:extLst>
          </p:cNvPr>
          <p:cNvSpPr/>
          <p:nvPr/>
        </p:nvSpPr>
        <p:spPr>
          <a:xfrm flipV="1">
            <a:off x="9100226" y="5379152"/>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84" name="椭圆 83">
            <a:extLst>
              <a:ext uri="{FF2B5EF4-FFF2-40B4-BE49-F238E27FC236}">
                <a16:creationId xmlns:a16="http://schemas.microsoft.com/office/drawing/2014/main" id="{D368F8A8-A43E-544F-862B-19C753ED1DC0}"/>
              </a:ext>
            </a:extLst>
          </p:cNvPr>
          <p:cNvSpPr/>
          <p:nvPr/>
        </p:nvSpPr>
        <p:spPr>
          <a:xfrm flipV="1">
            <a:off x="9407257" y="5379152"/>
            <a:ext cx="115200" cy="115451"/>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dirty="0"/>
          </a:p>
        </p:txBody>
      </p:sp>
      <p:cxnSp>
        <p:nvCxnSpPr>
          <p:cNvPr id="85" name="直线连接符 84">
            <a:extLst>
              <a:ext uri="{FF2B5EF4-FFF2-40B4-BE49-F238E27FC236}">
                <a16:creationId xmlns:a16="http://schemas.microsoft.com/office/drawing/2014/main" id="{D27934C6-9802-9F44-9AB2-FE74EBF2BA08}"/>
              </a:ext>
            </a:extLst>
          </p:cNvPr>
          <p:cNvCxnSpPr>
            <a:cxnSpLocks/>
          </p:cNvCxnSpPr>
          <p:nvPr/>
        </p:nvCxnSpPr>
        <p:spPr>
          <a:xfrm>
            <a:off x="9725892" y="4268499"/>
            <a:ext cx="0" cy="1551663"/>
          </a:xfrm>
          <a:prstGeom prst="line">
            <a:avLst/>
          </a:prstGeom>
        </p:spPr>
        <p:style>
          <a:lnRef idx="3">
            <a:schemeClr val="accent6"/>
          </a:lnRef>
          <a:fillRef idx="0">
            <a:schemeClr val="accent6"/>
          </a:fillRef>
          <a:effectRef idx="2">
            <a:schemeClr val="accent6"/>
          </a:effectRef>
          <a:fontRef idx="minor">
            <a:schemeClr val="tx1"/>
          </a:fontRef>
        </p:style>
      </p:cxnSp>
      <p:sp>
        <p:nvSpPr>
          <p:cNvPr id="87" name="文本框 86">
            <a:extLst>
              <a:ext uri="{FF2B5EF4-FFF2-40B4-BE49-F238E27FC236}">
                <a16:creationId xmlns:a16="http://schemas.microsoft.com/office/drawing/2014/main" id="{F419A621-1A18-5C4B-BAD1-728F60BD722D}"/>
              </a:ext>
            </a:extLst>
          </p:cNvPr>
          <p:cNvSpPr txBox="1"/>
          <p:nvPr/>
        </p:nvSpPr>
        <p:spPr>
          <a:xfrm>
            <a:off x="6982385" y="4288197"/>
            <a:ext cx="1154545" cy="276999"/>
          </a:xfrm>
          <a:prstGeom prst="rect">
            <a:avLst/>
          </a:prstGeom>
          <a:noFill/>
        </p:spPr>
        <p:txBody>
          <a:bodyPr wrap="square" rtlCol="0">
            <a:spAutoFit/>
          </a:bodyPr>
          <a:lstStyle/>
          <a:p>
            <a:r>
              <a:rPr kumimoji="1" lang="en-US" altLang="zh-CN" sz="1200" dirty="0" err="1"/>
              <a:t>WebAssembly</a:t>
            </a:r>
            <a:endParaRPr kumimoji="1" lang="zh-CN" altLang="en-US" sz="1200" dirty="0"/>
          </a:p>
        </p:txBody>
      </p:sp>
      <p:sp>
        <p:nvSpPr>
          <p:cNvPr id="88" name="文本框 87">
            <a:extLst>
              <a:ext uri="{FF2B5EF4-FFF2-40B4-BE49-F238E27FC236}">
                <a16:creationId xmlns:a16="http://schemas.microsoft.com/office/drawing/2014/main" id="{1C6E307C-FA32-7E42-A44B-B3B3EE50B728}"/>
              </a:ext>
            </a:extLst>
          </p:cNvPr>
          <p:cNvSpPr txBox="1"/>
          <p:nvPr/>
        </p:nvSpPr>
        <p:spPr>
          <a:xfrm>
            <a:off x="7084291" y="5577675"/>
            <a:ext cx="1154545" cy="276999"/>
          </a:xfrm>
          <a:prstGeom prst="rect">
            <a:avLst/>
          </a:prstGeom>
          <a:noFill/>
        </p:spPr>
        <p:txBody>
          <a:bodyPr wrap="square" rtlCol="0">
            <a:spAutoFit/>
          </a:bodyPr>
          <a:lstStyle/>
          <a:p>
            <a:r>
              <a:rPr kumimoji="1" lang="en-US" altLang="zh-CN" sz="1200" dirty="0" err="1"/>
              <a:t>tensorflow</a:t>
            </a:r>
            <a:endParaRPr kumimoji="1" lang="zh-CN" altLang="en-US" sz="1200" dirty="0"/>
          </a:p>
        </p:txBody>
      </p:sp>
      <p:sp>
        <p:nvSpPr>
          <p:cNvPr id="89" name="文本框 88">
            <a:extLst>
              <a:ext uri="{FF2B5EF4-FFF2-40B4-BE49-F238E27FC236}">
                <a16:creationId xmlns:a16="http://schemas.microsoft.com/office/drawing/2014/main" id="{F397BFA7-DB7B-D54B-80D0-27F34E54DB32}"/>
              </a:ext>
            </a:extLst>
          </p:cNvPr>
          <p:cNvSpPr txBox="1"/>
          <p:nvPr/>
        </p:nvSpPr>
        <p:spPr>
          <a:xfrm>
            <a:off x="9735129" y="3613209"/>
            <a:ext cx="1154545" cy="276999"/>
          </a:xfrm>
          <a:prstGeom prst="rect">
            <a:avLst/>
          </a:prstGeom>
          <a:noFill/>
        </p:spPr>
        <p:txBody>
          <a:bodyPr wrap="square" rtlCol="0">
            <a:spAutoFit/>
          </a:bodyPr>
          <a:lstStyle/>
          <a:p>
            <a:r>
              <a:rPr kumimoji="1" lang="en-US" altLang="zh-CN" sz="1200" dirty="0"/>
              <a:t>4331ms</a:t>
            </a:r>
            <a:endParaRPr kumimoji="1" lang="zh-CN" altLang="en-US" sz="1200" dirty="0"/>
          </a:p>
        </p:txBody>
      </p:sp>
      <p:sp>
        <p:nvSpPr>
          <p:cNvPr id="91" name="文本框 90">
            <a:extLst>
              <a:ext uri="{FF2B5EF4-FFF2-40B4-BE49-F238E27FC236}">
                <a16:creationId xmlns:a16="http://schemas.microsoft.com/office/drawing/2014/main" id="{CDA73A70-4B30-E64D-A641-1D4A23920E05}"/>
              </a:ext>
            </a:extLst>
          </p:cNvPr>
          <p:cNvSpPr txBox="1"/>
          <p:nvPr/>
        </p:nvSpPr>
        <p:spPr>
          <a:xfrm>
            <a:off x="9743211" y="5610471"/>
            <a:ext cx="1154545" cy="276999"/>
          </a:xfrm>
          <a:prstGeom prst="rect">
            <a:avLst/>
          </a:prstGeom>
          <a:noFill/>
        </p:spPr>
        <p:txBody>
          <a:bodyPr wrap="square" rtlCol="0">
            <a:spAutoFit/>
          </a:bodyPr>
          <a:lstStyle/>
          <a:p>
            <a:r>
              <a:rPr kumimoji="1" lang="en-US" altLang="zh-CN" sz="1200" dirty="0"/>
              <a:t>6613ms</a:t>
            </a:r>
            <a:endParaRPr kumimoji="1" lang="zh-CN" altLang="en-US" sz="1200" dirty="0"/>
          </a:p>
        </p:txBody>
      </p:sp>
    </p:spTree>
    <p:extLst>
      <p:ext uri="{BB962C8B-B14F-4D97-AF65-F5344CB8AC3E}">
        <p14:creationId xmlns:p14="http://schemas.microsoft.com/office/powerpoint/2010/main" val="42178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20" grpId="0" animBg="1"/>
      <p:bldP spid="21" grpId="0" animBg="1"/>
      <p:bldP spid="24" grpId="0" animBg="1"/>
      <p:bldP spid="26" grpId="0" animBg="1"/>
      <p:bldP spid="30" grpId="0" animBg="1"/>
      <p:bldP spid="36" grpId="0"/>
      <p:bldP spid="38" grpId="0"/>
      <p:bldP spid="66" grpId="0" animBg="1"/>
      <p:bldP spid="68" grpId="0" animBg="1"/>
      <p:bldP spid="73" grpId="0" animBg="1"/>
      <p:bldP spid="77" grpId="0" animBg="1"/>
      <p:bldP spid="80" grpId="0" animBg="1"/>
      <p:bldP spid="82" grpId="0" animBg="1"/>
      <p:bldP spid="83" grpId="0" animBg="1"/>
      <p:bldP spid="84" grpId="0" animBg="1"/>
      <p:bldP spid="87" grpId="0"/>
      <p:bldP spid="88" grpId="0"/>
      <p:bldP spid="89" grpId="0"/>
      <p:bldP spid="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D340C-05CC-A043-8E56-A1FC5C974F95}"/>
              </a:ext>
            </a:extLst>
          </p:cNvPr>
          <p:cNvSpPr>
            <a:spLocks noGrp="1"/>
          </p:cNvSpPr>
          <p:nvPr>
            <p:ph type="title"/>
          </p:nvPr>
        </p:nvSpPr>
        <p:spPr/>
        <p:txBody>
          <a:bodyPr/>
          <a:lstStyle/>
          <a:p>
            <a:r>
              <a:rPr kumimoji="1" lang="zh-CN" altLang="en-US" dirty="0"/>
              <a:t>主流程的确定</a:t>
            </a:r>
          </a:p>
        </p:txBody>
      </p:sp>
      <p:pic>
        <p:nvPicPr>
          <p:cNvPr id="4" name="内容占位符 3">
            <a:extLst>
              <a:ext uri="{FF2B5EF4-FFF2-40B4-BE49-F238E27FC236}">
                <a16:creationId xmlns:a16="http://schemas.microsoft.com/office/drawing/2014/main" id="{A0677C74-4807-5F4A-8019-E21D7E1E2E4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55854" y="1162004"/>
            <a:ext cx="5994401" cy="5552832"/>
          </a:xfrm>
          <a:prstGeom prst="rect">
            <a:avLst/>
          </a:prstGeom>
          <a:noFill/>
          <a:ln>
            <a:noFill/>
          </a:ln>
        </p:spPr>
      </p:pic>
      <p:sp>
        <p:nvSpPr>
          <p:cNvPr id="11" name="文本框 10">
            <a:extLst>
              <a:ext uri="{FF2B5EF4-FFF2-40B4-BE49-F238E27FC236}">
                <a16:creationId xmlns:a16="http://schemas.microsoft.com/office/drawing/2014/main" id="{18E04915-C3B4-1940-9173-290995381882}"/>
              </a:ext>
            </a:extLst>
          </p:cNvPr>
          <p:cNvSpPr txBox="1"/>
          <p:nvPr/>
        </p:nvSpPr>
        <p:spPr>
          <a:xfrm>
            <a:off x="838200" y="2413337"/>
            <a:ext cx="4066309" cy="203132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只支持</a:t>
            </a:r>
            <a:r>
              <a:rPr kumimoji="1" lang="en-US" altLang="zh-CN" dirty="0"/>
              <a:t>chrome</a:t>
            </a:r>
            <a:r>
              <a:rPr kumimoji="1" lang="zh-CN" altLang="en-US" dirty="0"/>
              <a:t>内核浏览器</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需要浏览器支持</a:t>
            </a:r>
            <a:r>
              <a:rPr kumimoji="1" lang="en-US" altLang="zh-CN" dirty="0" err="1"/>
              <a:t>WebAssembly</a:t>
            </a:r>
            <a:r>
              <a:rPr kumimoji="1" lang="zh-CN" altLang="en-US" dirty="0"/>
              <a:t>编译</a:t>
            </a:r>
            <a:endParaRPr kumimoji="1" lang="en-US" altLang="zh-CN" dirty="0"/>
          </a:p>
          <a:p>
            <a:endParaRPr kumimoji="1" lang="en-US" altLang="zh-CN" dirty="0"/>
          </a:p>
          <a:p>
            <a:pPr marL="285750" indent="-285750">
              <a:buFont typeface="Arial" panose="020B0604020202020204" pitchFamily="34" charset="0"/>
              <a:buChar char="•"/>
            </a:pPr>
            <a:r>
              <a:rPr kumimoji="1" lang="zh-CN" altLang="en-US" dirty="0"/>
              <a:t>新老方案，快的优先展示</a:t>
            </a:r>
            <a:endParaRPr kumimoji="1" lang="en-US" altLang="zh-CN" dirty="0"/>
          </a:p>
          <a:p>
            <a:endParaRPr kumimoji="1" lang="en-US" altLang="zh-CN" dirty="0"/>
          </a:p>
          <a:p>
            <a:pPr marL="285750" indent="-285750">
              <a:buFont typeface="Arial" panose="020B0604020202020204" pitchFamily="34" charset="0"/>
              <a:buChar char="•"/>
            </a:pPr>
            <a:r>
              <a:rPr kumimoji="1" lang="zh-CN" altLang="en-US" dirty="0"/>
              <a:t>如新方案异常，则老方案兜底</a:t>
            </a:r>
          </a:p>
        </p:txBody>
      </p:sp>
    </p:spTree>
    <p:extLst>
      <p:ext uri="{BB962C8B-B14F-4D97-AF65-F5344CB8AC3E}">
        <p14:creationId xmlns:p14="http://schemas.microsoft.com/office/powerpoint/2010/main" val="258577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CE7F1-A300-4F40-B36F-8329EDF6C33F}"/>
              </a:ext>
            </a:extLst>
          </p:cNvPr>
          <p:cNvSpPr>
            <a:spLocks noGrp="1"/>
          </p:cNvSpPr>
          <p:nvPr>
            <p:ph type="title"/>
          </p:nvPr>
        </p:nvSpPr>
        <p:spPr/>
        <p:txBody>
          <a:bodyPr/>
          <a:lstStyle/>
          <a:p>
            <a:r>
              <a:rPr kumimoji="1" lang="zh-CN" altLang="en-US" dirty="0"/>
              <a:t>上线前的抉择</a:t>
            </a:r>
          </a:p>
        </p:txBody>
      </p:sp>
      <p:sp>
        <p:nvSpPr>
          <p:cNvPr id="3" name="内容占位符 2">
            <a:extLst>
              <a:ext uri="{FF2B5EF4-FFF2-40B4-BE49-F238E27FC236}">
                <a16:creationId xmlns:a16="http://schemas.microsoft.com/office/drawing/2014/main" id="{72FDC538-4465-FF4C-854B-DCF0F209F3A2}"/>
              </a:ext>
            </a:extLst>
          </p:cNvPr>
          <p:cNvSpPr>
            <a:spLocks noGrp="1"/>
          </p:cNvSpPr>
          <p:nvPr>
            <p:ph idx="1"/>
          </p:nvPr>
        </p:nvSpPr>
        <p:spPr/>
        <p:txBody>
          <a:bodyPr/>
          <a:lstStyle/>
          <a:p>
            <a:r>
              <a:rPr kumimoji="1" lang="zh-CN" altLang="en-US" dirty="0"/>
              <a:t>编译</a:t>
            </a:r>
            <a:r>
              <a:rPr kumimoji="1" lang="en-US" altLang="zh-CN" dirty="0" err="1"/>
              <a:t>ffmpeg</a:t>
            </a:r>
            <a:r>
              <a:rPr kumimoji="1" lang="zh-CN" altLang="en-US" dirty="0"/>
              <a:t>，需要支持多少种</a:t>
            </a:r>
            <a:r>
              <a:rPr kumimoji="1" lang="en-US" altLang="zh-CN" dirty="0"/>
              <a:t>codec</a:t>
            </a:r>
          </a:p>
          <a:p>
            <a:pPr lvl="1"/>
            <a:endParaRPr kumimoji="1" lang="en-US" altLang="zh-CN" dirty="0"/>
          </a:p>
          <a:p>
            <a:pPr lvl="1"/>
            <a:r>
              <a:rPr kumimoji="1" lang="zh-CN" altLang="en-US" dirty="0"/>
              <a:t>为什么会思考这个问题</a:t>
            </a:r>
            <a:endParaRPr kumimoji="1" lang="en-US" altLang="zh-CN" dirty="0"/>
          </a:p>
          <a:p>
            <a:pPr marL="914400" lvl="2" indent="0">
              <a:buNone/>
            </a:pPr>
            <a:r>
              <a:rPr kumimoji="1" lang="en-US" altLang="zh-CN" dirty="0"/>
              <a:t>-</a:t>
            </a:r>
            <a:r>
              <a:rPr kumimoji="1" lang="zh-CN" altLang="en-US" dirty="0"/>
              <a:t> </a:t>
            </a:r>
            <a:r>
              <a:rPr kumimoji="1" lang="en-US" altLang="zh-CN" dirty="0"/>
              <a:t>Codec</a:t>
            </a:r>
            <a:r>
              <a:rPr kumimoji="1" lang="zh-CN" altLang="en-US" dirty="0"/>
              <a:t>的数量与</a:t>
            </a:r>
            <a:r>
              <a:rPr kumimoji="1" lang="en-US" altLang="zh-CN" dirty="0" err="1"/>
              <a:t>wasm</a:t>
            </a:r>
            <a:r>
              <a:rPr kumimoji="1" lang="zh-CN" altLang="en-US" dirty="0"/>
              <a:t>文件的体积正相关</a:t>
            </a:r>
            <a:endParaRPr kumimoji="1" lang="en-US" altLang="zh-CN" dirty="0"/>
          </a:p>
          <a:p>
            <a:pPr marL="914400" lvl="2" indent="0">
              <a:buNone/>
            </a:pPr>
            <a:r>
              <a:rPr kumimoji="1" lang="en-US" altLang="zh-CN" dirty="0"/>
              <a:t>-</a:t>
            </a:r>
            <a:r>
              <a:rPr kumimoji="1" lang="zh-CN" altLang="en-US" dirty="0"/>
              <a:t> </a:t>
            </a:r>
            <a:r>
              <a:rPr kumimoji="1" lang="en-US" altLang="zh-CN" dirty="0"/>
              <a:t>2.9MB </a:t>
            </a:r>
            <a:r>
              <a:rPr kumimoji="1" lang="en-US" altLang="zh-CN" dirty="0" err="1"/>
              <a:t>v.s</a:t>
            </a:r>
            <a:r>
              <a:rPr kumimoji="1" lang="en-US" altLang="zh-CN" dirty="0"/>
              <a:t>. 20MB+</a:t>
            </a:r>
          </a:p>
          <a:p>
            <a:pPr marL="914400" lvl="2" indent="0">
              <a:buNone/>
            </a:pPr>
            <a:endParaRPr kumimoji="1" lang="en-US" altLang="zh-CN" dirty="0"/>
          </a:p>
          <a:p>
            <a:pPr lvl="1"/>
            <a:r>
              <a:rPr kumimoji="1" lang="zh-CN" altLang="en-US" dirty="0"/>
              <a:t>找</a:t>
            </a:r>
            <a:r>
              <a:rPr kumimoji="1" lang="en-US" altLang="zh-CN" dirty="0" err="1"/>
              <a:t>xiaofeng</a:t>
            </a:r>
            <a:r>
              <a:rPr kumimoji="1" lang="zh-CN" altLang="en-US" dirty="0"/>
              <a:t>要了一张表</a:t>
            </a:r>
            <a:endParaRPr kumimoji="1" lang="en-US" altLang="zh-CN" dirty="0"/>
          </a:p>
          <a:p>
            <a:pPr lvl="1"/>
            <a:endParaRPr kumimoji="1" lang="en-US" altLang="zh-CN" dirty="0"/>
          </a:p>
          <a:p>
            <a:pPr lvl="1"/>
            <a:r>
              <a:rPr kumimoji="1" lang="zh-CN" altLang="en-US" dirty="0"/>
              <a:t>埋点上报，迭代支持</a:t>
            </a:r>
          </a:p>
        </p:txBody>
      </p:sp>
      <p:graphicFrame>
        <p:nvGraphicFramePr>
          <p:cNvPr id="4" name="表格 3">
            <a:extLst>
              <a:ext uri="{FF2B5EF4-FFF2-40B4-BE49-F238E27FC236}">
                <a16:creationId xmlns:a16="http://schemas.microsoft.com/office/drawing/2014/main" id="{C398158A-9E57-2F48-8C62-70935D0C1BF1}"/>
              </a:ext>
            </a:extLst>
          </p:cNvPr>
          <p:cNvGraphicFramePr>
            <a:graphicFrameLocks noGrp="1"/>
          </p:cNvGraphicFramePr>
          <p:nvPr/>
        </p:nvGraphicFramePr>
        <p:xfrm>
          <a:off x="7296727" y="1534564"/>
          <a:ext cx="4269510" cy="3545430"/>
        </p:xfrm>
        <a:graphic>
          <a:graphicData uri="http://schemas.openxmlformats.org/drawingml/2006/table">
            <a:tbl>
              <a:tblPr>
                <a:tableStyleId>{5C22544A-7EE6-4342-B048-85BDC9FD1C3A}</a:tableStyleId>
              </a:tblPr>
              <a:tblGrid>
                <a:gridCol w="1390579">
                  <a:extLst>
                    <a:ext uri="{9D8B030D-6E8A-4147-A177-3AD203B41FA5}">
                      <a16:colId xmlns:a16="http://schemas.microsoft.com/office/drawing/2014/main" val="1155551002"/>
                    </a:ext>
                  </a:extLst>
                </a:gridCol>
                <a:gridCol w="1162437">
                  <a:extLst>
                    <a:ext uri="{9D8B030D-6E8A-4147-A177-3AD203B41FA5}">
                      <a16:colId xmlns:a16="http://schemas.microsoft.com/office/drawing/2014/main" val="824064128"/>
                    </a:ext>
                  </a:extLst>
                </a:gridCol>
                <a:gridCol w="771336">
                  <a:extLst>
                    <a:ext uri="{9D8B030D-6E8A-4147-A177-3AD203B41FA5}">
                      <a16:colId xmlns:a16="http://schemas.microsoft.com/office/drawing/2014/main" val="3193911911"/>
                    </a:ext>
                  </a:extLst>
                </a:gridCol>
                <a:gridCol w="945158">
                  <a:extLst>
                    <a:ext uri="{9D8B030D-6E8A-4147-A177-3AD203B41FA5}">
                      <a16:colId xmlns:a16="http://schemas.microsoft.com/office/drawing/2014/main" val="1920109967"/>
                    </a:ext>
                  </a:extLst>
                </a:gridCol>
              </a:tblGrid>
              <a:tr h="236362">
                <a:tc>
                  <a:txBody>
                    <a:bodyPr/>
                    <a:lstStyle/>
                    <a:p>
                      <a:pPr algn="ctr" fontAlgn="ctr"/>
                      <a:r>
                        <a:rPr lang="zh-CN" altLang="en-US" sz="1100" u="none" strike="noStrike">
                          <a:effectLst/>
                        </a:rPr>
                        <a:t>编码</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100" u="none" strike="noStrike" dirty="0">
                          <a:effectLst/>
                        </a:rPr>
                        <a:t>数量</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总量</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100" u="none" strike="noStrike">
                          <a:effectLst/>
                        </a:rPr>
                        <a:t>占比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84163504"/>
                  </a:ext>
                </a:extLst>
              </a:tr>
              <a:tr h="236362">
                <a:tc>
                  <a:txBody>
                    <a:bodyPr/>
                    <a:lstStyle/>
                    <a:p>
                      <a:pPr algn="ctr" fontAlgn="ctr"/>
                      <a:r>
                        <a:rPr lang="en" sz="1100" u="none" strike="noStrike">
                          <a:effectLst/>
                        </a:rPr>
                        <a:t> h264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1325939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91.4398%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96287663"/>
                  </a:ext>
                </a:extLst>
              </a:tr>
              <a:tr h="236362">
                <a:tc>
                  <a:txBody>
                    <a:bodyPr/>
                    <a:lstStyle/>
                    <a:p>
                      <a:pPr algn="ctr" fontAlgn="ctr"/>
                      <a:r>
                        <a:rPr lang="en" sz="1100" u="none" strike="noStrike">
                          <a:effectLst/>
                        </a:rPr>
                        <a:t> mpeg4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52207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dirty="0">
                          <a:effectLst/>
                        </a:rPr>
                        <a:t>1450067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3.6003%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12633069"/>
                  </a:ext>
                </a:extLst>
              </a:tr>
              <a:tr h="236362">
                <a:tc>
                  <a:txBody>
                    <a:bodyPr/>
                    <a:lstStyle/>
                    <a:p>
                      <a:pPr algn="ctr" fontAlgn="ctr"/>
                      <a:r>
                        <a:rPr lang="en" sz="1100" u="none" strike="noStrike">
                          <a:effectLst/>
                        </a:rPr>
                        <a:t> hevc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15848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1.0929%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25118894"/>
                  </a:ext>
                </a:extLst>
              </a:tr>
              <a:tr h="236362">
                <a:tc>
                  <a:txBody>
                    <a:bodyPr/>
                    <a:lstStyle/>
                    <a:p>
                      <a:pPr algn="ctr" fontAlgn="ctr"/>
                      <a:r>
                        <a:rPr lang="en" sz="1100" u="none" strike="noStrike">
                          <a:effectLst/>
                        </a:rPr>
                        <a:t> tscc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11246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0.7756%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58597532"/>
                  </a:ext>
                </a:extLst>
              </a:tr>
              <a:tr h="236362">
                <a:tc>
                  <a:txBody>
                    <a:bodyPr/>
                    <a:lstStyle/>
                    <a:p>
                      <a:pPr algn="ctr" fontAlgn="ctr"/>
                      <a:r>
                        <a:rPr lang="en" sz="1100" u="none" strike="noStrike" dirty="0">
                          <a:effectLst/>
                        </a:rPr>
                        <a:t> wmv3        </a:t>
                      </a:r>
                      <a:endParaRPr lang="e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9760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dirty="0">
                          <a:effectLst/>
                        </a:rPr>
                        <a:t>1450067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0.6731%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54138316"/>
                  </a:ext>
                </a:extLst>
              </a:tr>
              <a:tr h="236362">
                <a:tc>
                  <a:txBody>
                    <a:bodyPr/>
                    <a:lstStyle/>
                    <a:p>
                      <a:pPr algn="ctr" fontAlgn="ctr"/>
                      <a:r>
                        <a:rPr lang="en" sz="1100" u="none" strike="noStrike">
                          <a:effectLst/>
                        </a:rPr>
                        <a:t> vp9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7728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0.5329%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09300140"/>
                  </a:ext>
                </a:extLst>
              </a:tr>
              <a:tr h="236362">
                <a:tc>
                  <a:txBody>
                    <a:bodyPr/>
                    <a:lstStyle/>
                    <a:p>
                      <a:pPr algn="ctr" fontAlgn="ctr"/>
                      <a:r>
                        <a:rPr lang="en" sz="1100" u="none" strike="noStrike">
                          <a:effectLst/>
                        </a:rPr>
                        <a:t> mpeg2video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4337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dirty="0">
                          <a:effectLst/>
                        </a:rPr>
                        <a:t>1450067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0.2991%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83478110"/>
                  </a:ext>
                </a:extLst>
              </a:tr>
              <a:tr h="236362">
                <a:tc>
                  <a:txBody>
                    <a:bodyPr/>
                    <a:lstStyle/>
                    <a:p>
                      <a:pPr algn="ctr" fontAlgn="ctr"/>
                      <a:r>
                        <a:rPr lang="en" sz="1100" u="none" strike="noStrike">
                          <a:effectLst/>
                        </a:rPr>
                        <a:t> vp6f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3456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0.2383%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62251565"/>
                  </a:ext>
                </a:extLst>
              </a:tr>
              <a:tr h="236362">
                <a:tc>
                  <a:txBody>
                    <a:bodyPr/>
                    <a:lstStyle/>
                    <a:p>
                      <a:pPr algn="ctr" fontAlgn="ctr"/>
                      <a:r>
                        <a:rPr lang="en" sz="1100" u="none" strike="noStrike">
                          <a:effectLst/>
                        </a:rPr>
                        <a:t> dvvideo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2973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0.2050%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75405459"/>
                  </a:ext>
                </a:extLst>
              </a:tr>
              <a:tr h="236362">
                <a:tc>
                  <a:txBody>
                    <a:bodyPr/>
                    <a:lstStyle/>
                    <a:p>
                      <a:pPr algn="ctr" fontAlgn="ctr"/>
                      <a:r>
                        <a:rPr lang="en" sz="1100" u="none" strike="noStrike">
                          <a:effectLst/>
                        </a:rPr>
                        <a:t> wmv1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0.1792%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16663730"/>
                  </a:ext>
                </a:extLst>
              </a:tr>
              <a:tr h="236362">
                <a:tc>
                  <a:txBody>
                    <a:bodyPr/>
                    <a:lstStyle/>
                    <a:p>
                      <a:pPr algn="ctr" fontAlgn="ctr"/>
                      <a:r>
                        <a:rPr lang="en" sz="1100" u="none" strike="noStrike">
                          <a:effectLst/>
                        </a:rPr>
                        <a:t> rv40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2292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0.1581%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1643334"/>
                  </a:ext>
                </a:extLst>
              </a:tr>
              <a:tr h="236362">
                <a:tc>
                  <a:txBody>
                    <a:bodyPr/>
                    <a:lstStyle/>
                    <a:p>
                      <a:pPr algn="ctr" fontAlgn="ctr"/>
                      <a:r>
                        <a:rPr lang="en" sz="1100" u="none" strike="noStrike">
                          <a:effectLst/>
                        </a:rPr>
                        <a:t> tscc2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1703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0.1174%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33402453"/>
                  </a:ext>
                </a:extLst>
              </a:tr>
              <a:tr h="236362">
                <a:tc>
                  <a:txBody>
                    <a:bodyPr/>
                    <a:lstStyle/>
                    <a:p>
                      <a:pPr algn="ctr" fontAlgn="ctr"/>
                      <a:r>
                        <a:rPr lang="en" sz="1100" u="none" strike="noStrike">
                          <a:effectLst/>
                        </a:rPr>
                        <a:t> flv1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1476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0.1018%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56103634"/>
                  </a:ext>
                </a:extLst>
              </a:tr>
              <a:tr h="236362">
                <a:tc>
                  <a:txBody>
                    <a:bodyPr/>
                    <a:lstStyle/>
                    <a:p>
                      <a:pPr algn="ctr" fontAlgn="ctr"/>
                      <a:r>
                        <a:rPr lang="en" sz="1100" u="none" strike="noStrike">
                          <a:effectLst/>
                        </a:rPr>
                        <a:t> wmv2        </a:t>
                      </a:r>
                      <a:endParaRPr lang="e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1467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r" fontAlgn="ctr"/>
                      <a:r>
                        <a:rPr lang="en-US" altLang="zh-CN" sz="1100" u="none" strike="noStrike">
                          <a:effectLst/>
                        </a:rPr>
                        <a:t>1450067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0.1012%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04584454"/>
                  </a:ext>
                </a:extLst>
              </a:tr>
            </a:tbl>
          </a:graphicData>
        </a:graphic>
      </p:graphicFrame>
    </p:spTree>
    <p:extLst>
      <p:ext uri="{BB962C8B-B14F-4D97-AF65-F5344CB8AC3E}">
        <p14:creationId xmlns:p14="http://schemas.microsoft.com/office/powerpoint/2010/main" val="187691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EC9AA-238D-5B41-A416-BCF48CA24AD5}"/>
              </a:ext>
            </a:extLst>
          </p:cNvPr>
          <p:cNvSpPr>
            <a:spLocks noGrp="1"/>
          </p:cNvSpPr>
          <p:nvPr>
            <p:ph type="title"/>
          </p:nvPr>
        </p:nvSpPr>
        <p:spPr/>
        <p:txBody>
          <a:bodyPr/>
          <a:lstStyle/>
          <a:p>
            <a:r>
              <a:rPr kumimoji="1" lang="zh-CN" altLang="en-US" dirty="0"/>
              <a:t>上线的效果</a:t>
            </a:r>
          </a:p>
        </p:txBody>
      </p:sp>
      <p:pic>
        <p:nvPicPr>
          <p:cNvPr id="4" name="内容占位符 3">
            <a:extLst>
              <a:ext uri="{FF2B5EF4-FFF2-40B4-BE49-F238E27FC236}">
                <a16:creationId xmlns:a16="http://schemas.microsoft.com/office/drawing/2014/main" id="{80B18261-A5AD-F548-BB82-DA8D2873AF7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162004"/>
            <a:ext cx="9864436" cy="4869341"/>
          </a:xfrm>
          <a:prstGeom prst="rect">
            <a:avLst/>
          </a:prstGeom>
          <a:noFill/>
          <a:ln>
            <a:noFill/>
          </a:ln>
        </p:spPr>
      </p:pic>
    </p:spTree>
    <p:extLst>
      <p:ext uri="{BB962C8B-B14F-4D97-AF65-F5344CB8AC3E}">
        <p14:creationId xmlns:p14="http://schemas.microsoft.com/office/powerpoint/2010/main" val="588736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E0168F-D64A-9C42-ABFD-869448E73B3E}"/>
              </a:ext>
            </a:extLst>
          </p:cNvPr>
          <p:cNvSpPr>
            <a:spLocks noGrp="1"/>
          </p:cNvSpPr>
          <p:nvPr>
            <p:ph type="title"/>
          </p:nvPr>
        </p:nvSpPr>
        <p:spPr/>
        <p:txBody>
          <a:bodyPr/>
          <a:lstStyle/>
          <a:p>
            <a:r>
              <a:rPr kumimoji="1" lang="zh-CN" altLang="en-US" dirty="0"/>
              <a:t>上线伊始的异常</a:t>
            </a:r>
          </a:p>
        </p:txBody>
      </p:sp>
      <p:sp>
        <p:nvSpPr>
          <p:cNvPr id="3" name="内容占位符 2">
            <a:extLst>
              <a:ext uri="{FF2B5EF4-FFF2-40B4-BE49-F238E27FC236}">
                <a16:creationId xmlns:a16="http://schemas.microsoft.com/office/drawing/2014/main" id="{58E9E5B5-FA8A-DB4B-A6AB-1E27A6413F3A}"/>
              </a:ext>
            </a:extLst>
          </p:cNvPr>
          <p:cNvSpPr>
            <a:spLocks noGrp="1"/>
          </p:cNvSpPr>
          <p:nvPr>
            <p:ph idx="1"/>
          </p:nvPr>
        </p:nvSpPr>
        <p:spPr/>
        <p:txBody>
          <a:bodyPr/>
          <a:lstStyle/>
          <a:p>
            <a:r>
              <a:rPr kumimoji="1" lang="en-US" altLang="zh-CN" dirty="0"/>
              <a:t>QQ</a:t>
            </a:r>
            <a:r>
              <a:rPr kumimoji="1" lang="zh-CN" altLang="en-US" dirty="0"/>
              <a:t>浏览器</a:t>
            </a:r>
            <a:r>
              <a:rPr kumimoji="1" lang="en-US" altLang="zh-CN" dirty="0" err="1"/>
              <a:t>WebAssembly</a:t>
            </a:r>
            <a:r>
              <a:rPr kumimoji="1" lang="zh-CN" altLang="en-US" dirty="0"/>
              <a:t>申请初始内存过大</a:t>
            </a:r>
            <a:endParaRPr kumimoji="1" lang="en-US" altLang="zh-CN" dirty="0"/>
          </a:p>
          <a:p>
            <a:pPr lvl="1"/>
            <a:r>
              <a:rPr kumimoji="1" lang="zh-CN" altLang="en-US" sz="2000" dirty="0"/>
              <a:t>降为</a:t>
            </a:r>
            <a:r>
              <a:rPr kumimoji="1" lang="en-US" altLang="zh-CN" sz="2000" dirty="0"/>
              <a:t>64MB</a:t>
            </a:r>
            <a:r>
              <a:rPr kumimoji="1" lang="zh-CN" altLang="en-US" sz="2000" dirty="0"/>
              <a:t>，动态增加</a:t>
            </a:r>
            <a:endParaRPr kumimoji="1" lang="en-US" altLang="zh-CN" sz="2000" dirty="0"/>
          </a:p>
          <a:p>
            <a:pPr lvl="1"/>
            <a:r>
              <a:rPr kumimoji="1" lang="zh-CN" altLang="en-US" sz="2000" dirty="0"/>
              <a:t>业务代码增加</a:t>
            </a:r>
            <a:r>
              <a:rPr kumimoji="1" lang="en-US" altLang="zh-CN" sz="2000" dirty="0"/>
              <a:t>try-catch</a:t>
            </a:r>
          </a:p>
          <a:p>
            <a:pPr marL="457200" lvl="1" indent="0">
              <a:buNone/>
            </a:pPr>
            <a:endParaRPr kumimoji="1" lang="en-US" altLang="zh-CN" dirty="0"/>
          </a:p>
          <a:p>
            <a:r>
              <a:rPr kumimoji="1" lang="en-US" altLang="zh-CN" dirty="0" err="1"/>
              <a:t>WebAssembly</a:t>
            </a:r>
            <a:r>
              <a:rPr kumimoji="1" lang="zh-CN" altLang="en-US" dirty="0"/>
              <a:t>跑不出结果</a:t>
            </a:r>
            <a:endParaRPr kumimoji="1" lang="en-US" altLang="zh-CN" dirty="0"/>
          </a:p>
          <a:p>
            <a:pPr lvl="1"/>
            <a:r>
              <a:rPr kumimoji="1" lang="en-US" altLang="zh-CN" sz="2000" dirty="0"/>
              <a:t>Fetch</a:t>
            </a:r>
            <a:r>
              <a:rPr kumimoji="1" lang="zh-CN" altLang="en-US" sz="2000" dirty="0"/>
              <a:t>资源大于</a:t>
            </a:r>
            <a:r>
              <a:rPr kumimoji="1" lang="en-US" altLang="zh-CN" sz="2000" dirty="0"/>
              <a:t>30s</a:t>
            </a:r>
            <a:r>
              <a:rPr kumimoji="1" lang="zh-CN" altLang="en-US" sz="2000" dirty="0"/>
              <a:t>，</a:t>
            </a:r>
            <a:r>
              <a:rPr kumimoji="1" lang="zh-CN" altLang="en-US" sz="2000" dirty="0">
                <a:solidFill>
                  <a:srgbClr val="C00000"/>
                </a:solidFill>
              </a:rPr>
              <a:t>中止</a:t>
            </a:r>
            <a:endParaRPr kumimoji="1" lang="en-US" altLang="zh-CN" sz="2000" dirty="0">
              <a:solidFill>
                <a:srgbClr val="C00000"/>
              </a:solidFill>
            </a:endParaRPr>
          </a:p>
          <a:p>
            <a:pPr lvl="1"/>
            <a:r>
              <a:rPr kumimoji="1" lang="en-US" altLang="zh-CN" sz="2000" dirty="0" err="1"/>
              <a:t>WebAssembly</a:t>
            </a:r>
            <a:r>
              <a:rPr kumimoji="1" lang="zh-CN" altLang="en-US" sz="2000" dirty="0"/>
              <a:t>初始化时间大于</a:t>
            </a:r>
            <a:r>
              <a:rPr kumimoji="1" lang="en-US" altLang="zh-CN" sz="2000" dirty="0"/>
              <a:t>10s</a:t>
            </a:r>
            <a:r>
              <a:rPr kumimoji="1" lang="zh-CN" altLang="en-US" sz="2000" dirty="0"/>
              <a:t>，</a:t>
            </a:r>
            <a:r>
              <a:rPr kumimoji="1" lang="zh-CN" altLang="en-US" sz="2000" dirty="0">
                <a:solidFill>
                  <a:srgbClr val="C00000"/>
                </a:solidFill>
              </a:rPr>
              <a:t>中止</a:t>
            </a:r>
            <a:endParaRPr kumimoji="1" lang="en-US" altLang="zh-CN" sz="2000" dirty="0">
              <a:solidFill>
                <a:srgbClr val="C00000"/>
              </a:solidFill>
            </a:endParaRPr>
          </a:p>
          <a:p>
            <a:pPr lvl="1"/>
            <a:r>
              <a:rPr kumimoji="1" lang="zh-CN" altLang="en-US" sz="2000" dirty="0"/>
              <a:t>有任务执行时间大于</a:t>
            </a:r>
            <a:r>
              <a:rPr kumimoji="1" lang="en-US" altLang="zh-CN" sz="2000" dirty="0"/>
              <a:t>30s</a:t>
            </a:r>
            <a:r>
              <a:rPr kumimoji="1" lang="zh-CN" altLang="en-US" sz="2000" dirty="0"/>
              <a:t>，</a:t>
            </a:r>
            <a:r>
              <a:rPr kumimoji="1" lang="zh-CN" altLang="en-US" sz="2000" dirty="0">
                <a:solidFill>
                  <a:srgbClr val="C00000"/>
                </a:solidFill>
              </a:rPr>
              <a:t>中止</a:t>
            </a:r>
            <a:endParaRPr kumimoji="1" lang="en-US" altLang="zh-CN" sz="2000" dirty="0">
              <a:solidFill>
                <a:srgbClr val="C00000"/>
              </a:solidFill>
            </a:endParaRPr>
          </a:p>
          <a:p>
            <a:pPr lvl="1"/>
            <a:endParaRPr kumimoji="1" lang="en-US" altLang="zh-CN" dirty="0">
              <a:solidFill>
                <a:srgbClr val="C00000"/>
              </a:solidFill>
            </a:endParaRPr>
          </a:p>
          <a:p>
            <a:r>
              <a:rPr kumimoji="1" lang="zh-CN" altLang="en-US" dirty="0"/>
              <a:t>用户浏览器插件导致</a:t>
            </a:r>
            <a:r>
              <a:rPr kumimoji="1" lang="en-US" altLang="zh-CN" dirty="0"/>
              <a:t>web</a:t>
            </a:r>
            <a:r>
              <a:rPr kumimoji="1" lang="zh-CN" altLang="en-US" dirty="0"/>
              <a:t> </a:t>
            </a:r>
            <a:r>
              <a:rPr kumimoji="1" lang="en-US" altLang="zh-CN" dirty="0"/>
              <a:t>worker</a:t>
            </a:r>
            <a:r>
              <a:rPr kumimoji="1" lang="zh-CN" altLang="en-US" dirty="0"/>
              <a:t> </a:t>
            </a:r>
            <a:r>
              <a:rPr kumimoji="1" lang="en-US" altLang="zh-CN" dirty="0"/>
              <a:t>=</a:t>
            </a:r>
            <a:r>
              <a:rPr kumimoji="1" lang="zh-CN" altLang="en-US" dirty="0"/>
              <a:t> </a:t>
            </a:r>
            <a:r>
              <a:rPr kumimoji="1" lang="en-US" altLang="zh-CN" dirty="0"/>
              <a:t>null</a:t>
            </a:r>
          </a:p>
          <a:p>
            <a:pPr lvl="1"/>
            <a:endParaRPr kumimoji="1" lang="en-US" altLang="zh-CN" dirty="0"/>
          </a:p>
        </p:txBody>
      </p:sp>
      <p:pic>
        <p:nvPicPr>
          <p:cNvPr id="5" name="图片 4">
            <a:extLst>
              <a:ext uri="{FF2B5EF4-FFF2-40B4-BE49-F238E27FC236}">
                <a16:creationId xmlns:a16="http://schemas.microsoft.com/office/drawing/2014/main" id="{AD501971-1671-AE46-B5F6-606E6227D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254" y="4435764"/>
            <a:ext cx="4461162" cy="1002254"/>
          </a:xfrm>
          <a:prstGeom prst="rect">
            <a:avLst/>
          </a:prstGeom>
        </p:spPr>
      </p:pic>
    </p:spTree>
    <p:extLst>
      <p:ext uri="{BB962C8B-B14F-4D97-AF65-F5344CB8AC3E}">
        <p14:creationId xmlns:p14="http://schemas.microsoft.com/office/powerpoint/2010/main" val="16817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BB404-172D-4F43-94CC-C04C5850A036}"/>
              </a:ext>
            </a:extLst>
          </p:cNvPr>
          <p:cNvSpPr>
            <a:spLocks noGrp="1"/>
          </p:cNvSpPr>
          <p:nvPr>
            <p:ph type="title"/>
          </p:nvPr>
        </p:nvSpPr>
        <p:spPr/>
        <p:txBody>
          <a:bodyPr/>
          <a:lstStyle/>
          <a:p>
            <a:r>
              <a:rPr kumimoji="1" lang="zh-CN" altLang="en-US" dirty="0"/>
              <a:t>疑难杂症</a:t>
            </a:r>
          </a:p>
        </p:txBody>
      </p:sp>
      <p:sp>
        <p:nvSpPr>
          <p:cNvPr id="3" name="内容占位符 2">
            <a:extLst>
              <a:ext uri="{FF2B5EF4-FFF2-40B4-BE49-F238E27FC236}">
                <a16:creationId xmlns:a16="http://schemas.microsoft.com/office/drawing/2014/main" id="{D61F59F1-50BD-104B-9448-0E6E942F20E1}"/>
              </a:ext>
            </a:extLst>
          </p:cNvPr>
          <p:cNvSpPr>
            <a:spLocks noGrp="1"/>
          </p:cNvSpPr>
          <p:nvPr>
            <p:ph idx="1"/>
          </p:nvPr>
        </p:nvSpPr>
        <p:spPr/>
        <p:txBody>
          <a:bodyPr/>
          <a:lstStyle/>
          <a:p>
            <a:r>
              <a:rPr kumimoji="1" lang="en-US" altLang="zh-CN" dirty="0"/>
              <a:t>GPU</a:t>
            </a:r>
            <a:r>
              <a:rPr kumimoji="1" lang="zh-CN" altLang="en-US" dirty="0"/>
              <a:t>内存告警</a:t>
            </a:r>
            <a:endParaRPr kumimoji="1" lang="en-US" altLang="zh-CN" dirty="0"/>
          </a:p>
          <a:p>
            <a:endParaRPr kumimoji="1" lang="en-US" altLang="zh-CN" dirty="0"/>
          </a:p>
          <a:p>
            <a:endParaRPr kumimoji="1" lang="en-US" altLang="zh-CN" dirty="0"/>
          </a:p>
          <a:p>
            <a:pPr marL="457200" lvl="1" indent="0">
              <a:buNone/>
            </a:pPr>
            <a:endParaRPr kumimoji="1" lang="en-US" altLang="zh-CN" dirty="0"/>
          </a:p>
          <a:p>
            <a:pPr marL="457200" lvl="1" indent="0">
              <a:buNone/>
            </a:pPr>
            <a:endParaRPr kumimoji="1" lang="en-US" altLang="zh-CN" dirty="0"/>
          </a:p>
          <a:p>
            <a:pPr lvl="1"/>
            <a:r>
              <a:rPr kumimoji="1" lang="en-US" altLang="zh-CN" dirty="0"/>
              <a:t>GPU</a:t>
            </a:r>
            <a:r>
              <a:rPr kumimoji="1" lang="zh-CN" altLang="en-US" dirty="0"/>
              <a:t>内存需主动触发垃圾回收</a:t>
            </a:r>
            <a:endParaRPr kumimoji="1" lang="en-US" altLang="zh-CN" dirty="0"/>
          </a:p>
          <a:p>
            <a:pPr lvl="1"/>
            <a:r>
              <a:rPr lang="en" altLang="zh-CN" dirty="0">
                <a:hlinkClick r:id="rId2"/>
              </a:rPr>
              <a:t>chrome://tracing/</a:t>
            </a:r>
            <a:endParaRPr lang="en" altLang="zh-CN" dirty="0"/>
          </a:p>
          <a:p>
            <a:pPr lvl="1"/>
            <a:r>
              <a:rPr kumimoji="1" lang="en-US" altLang="zh-CN" dirty="0"/>
              <a:t>1238.2MB</a:t>
            </a:r>
            <a:r>
              <a:rPr kumimoji="1" lang="zh-CN" altLang="en-US" dirty="0"/>
              <a:t> </a:t>
            </a:r>
            <a:r>
              <a:rPr kumimoji="1" lang="en-US" altLang="zh-CN" dirty="0">
                <a:sym typeface="Wingdings" pitchFamily="2" charset="2"/>
              </a:rPr>
              <a:t> 447.3MB</a:t>
            </a:r>
            <a:endParaRPr kumimoji="1" lang="en-US" altLang="zh-CN" dirty="0"/>
          </a:p>
          <a:p>
            <a:pPr marL="457200" lvl="1" indent="0">
              <a:buNone/>
            </a:pPr>
            <a:endParaRPr kumimoji="1" lang="en-US" altLang="zh-CN" dirty="0"/>
          </a:p>
        </p:txBody>
      </p:sp>
      <p:pic>
        <p:nvPicPr>
          <p:cNvPr id="5" name="图片 4">
            <a:extLst>
              <a:ext uri="{FF2B5EF4-FFF2-40B4-BE49-F238E27FC236}">
                <a16:creationId xmlns:a16="http://schemas.microsoft.com/office/drawing/2014/main" id="{D406F584-56B0-EC4F-A63C-86C10E960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072" y="2163441"/>
            <a:ext cx="8746259" cy="1077367"/>
          </a:xfrm>
          <a:prstGeom prst="rect">
            <a:avLst/>
          </a:prstGeom>
        </p:spPr>
      </p:pic>
      <p:pic>
        <p:nvPicPr>
          <p:cNvPr id="10" name="图片 9">
            <a:extLst>
              <a:ext uri="{FF2B5EF4-FFF2-40B4-BE49-F238E27FC236}">
                <a16:creationId xmlns:a16="http://schemas.microsoft.com/office/drawing/2014/main" id="{6285AF04-0FF6-A244-BF83-798BB41D5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790199"/>
            <a:ext cx="4699000" cy="1485900"/>
          </a:xfrm>
          <a:prstGeom prst="rect">
            <a:avLst/>
          </a:prstGeom>
        </p:spPr>
      </p:pic>
    </p:spTree>
    <p:extLst>
      <p:ext uri="{BB962C8B-B14F-4D97-AF65-F5344CB8AC3E}">
        <p14:creationId xmlns:p14="http://schemas.microsoft.com/office/powerpoint/2010/main" val="240343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30"/>
          <p:cNvSpPr>
            <a:spLocks noGrp="1"/>
          </p:cNvSpPr>
          <p:nvPr>
            <p:ph type="body" sz="quarter" idx="11"/>
          </p:nvPr>
        </p:nvSpPr>
        <p:spPr/>
        <p:txBody>
          <a:bodyPr>
            <a:normAutofit/>
          </a:bodyPr>
          <a:lstStyle/>
          <a:p>
            <a:r>
              <a:rPr lang="zh-CN" altLang="en-US" sz="3200" dirty="0"/>
              <a:t>数据与结论</a:t>
            </a:r>
          </a:p>
        </p:txBody>
      </p:sp>
    </p:spTree>
    <p:extLst>
      <p:ext uri="{BB962C8B-B14F-4D97-AF65-F5344CB8AC3E}">
        <p14:creationId xmlns:p14="http://schemas.microsoft.com/office/powerpoint/2010/main" val="124362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A5799-43A9-0F48-A23D-813B1D26C18B}"/>
              </a:ext>
            </a:extLst>
          </p:cNvPr>
          <p:cNvSpPr>
            <a:spLocks noGrp="1"/>
          </p:cNvSpPr>
          <p:nvPr>
            <p:ph type="title"/>
          </p:nvPr>
        </p:nvSpPr>
        <p:spPr/>
        <p:txBody>
          <a:bodyPr/>
          <a:lstStyle/>
          <a:p>
            <a:r>
              <a:rPr kumimoji="1" lang="zh-CN" altLang="en-US" dirty="0"/>
              <a:t>核心指标</a:t>
            </a:r>
          </a:p>
        </p:txBody>
      </p:sp>
      <p:sp>
        <p:nvSpPr>
          <p:cNvPr id="3" name="内容占位符 2">
            <a:extLst>
              <a:ext uri="{FF2B5EF4-FFF2-40B4-BE49-F238E27FC236}">
                <a16:creationId xmlns:a16="http://schemas.microsoft.com/office/drawing/2014/main" id="{0854F740-46F8-EE40-BF29-DF436048850E}"/>
              </a:ext>
            </a:extLst>
          </p:cNvPr>
          <p:cNvSpPr>
            <a:spLocks noGrp="1"/>
          </p:cNvSpPr>
          <p:nvPr>
            <p:ph idx="1"/>
          </p:nvPr>
        </p:nvSpPr>
        <p:spPr/>
        <p:txBody>
          <a:bodyPr/>
          <a:lstStyle/>
          <a:p>
            <a:r>
              <a:rPr kumimoji="1" lang="zh-CN" altLang="en-US" dirty="0"/>
              <a:t>用户提交稿件时的封面展现率</a:t>
            </a:r>
            <a:endParaRPr kumimoji="1" lang="en-US" altLang="zh-CN" dirty="0"/>
          </a:p>
          <a:p>
            <a:endParaRPr kumimoji="1" lang="en-US" altLang="zh-CN" dirty="0"/>
          </a:p>
          <a:p>
            <a:pPr lvl="1"/>
            <a:r>
              <a:rPr kumimoji="1" lang="zh-CN" altLang="en-US" sz="2000" dirty="0"/>
              <a:t>封面展现率提升约</a:t>
            </a:r>
            <a:r>
              <a:rPr kumimoji="1" lang="en-US" altLang="zh-CN" sz="2000" dirty="0"/>
              <a:t>13%</a:t>
            </a:r>
          </a:p>
          <a:p>
            <a:pPr lvl="1"/>
            <a:r>
              <a:rPr kumimoji="1" lang="zh-CN" altLang="en-US" sz="2000" dirty="0"/>
              <a:t>随时间推移，稳步提升</a:t>
            </a:r>
            <a:endParaRPr kumimoji="1" lang="en-US" altLang="zh-CN" sz="2000" dirty="0"/>
          </a:p>
          <a:p>
            <a:pPr lvl="1"/>
            <a:endParaRPr kumimoji="1" lang="en-US" altLang="zh-CN" dirty="0"/>
          </a:p>
          <a:p>
            <a:pPr marL="457200" lvl="1" indent="0">
              <a:buNone/>
            </a:pPr>
            <a:endParaRPr kumimoji="1" lang="en-US" altLang="zh-CN" dirty="0"/>
          </a:p>
          <a:p>
            <a:pPr lvl="1"/>
            <a:endParaRPr kumimoji="1" lang="en-US" altLang="zh-CN" dirty="0"/>
          </a:p>
          <a:p>
            <a:pPr marL="457200" lvl="1" indent="0">
              <a:buNone/>
            </a:pPr>
            <a:r>
              <a:rPr kumimoji="1" lang="zh-CN" altLang="en-US" dirty="0">
                <a:solidFill>
                  <a:srgbClr val="C00000"/>
                </a:solidFill>
              </a:rPr>
              <a:t>受益于服务端策略的优化？</a:t>
            </a:r>
            <a:endParaRPr kumimoji="1" lang="en-US" altLang="zh-CN" dirty="0">
              <a:solidFill>
                <a:srgbClr val="C00000"/>
              </a:solidFill>
            </a:endParaRPr>
          </a:p>
        </p:txBody>
      </p:sp>
      <p:graphicFrame>
        <p:nvGraphicFramePr>
          <p:cNvPr id="9" name="表格 8">
            <a:extLst>
              <a:ext uri="{FF2B5EF4-FFF2-40B4-BE49-F238E27FC236}">
                <a16:creationId xmlns:a16="http://schemas.microsoft.com/office/drawing/2014/main" id="{BEB5A3FE-7746-884A-8DF9-6472BDB5EC75}"/>
              </a:ext>
            </a:extLst>
          </p:cNvPr>
          <p:cNvGraphicFramePr>
            <a:graphicFrameLocks noGrp="1"/>
          </p:cNvGraphicFramePr>
          <p:nvPr/>
        </p:nvGraphicFramePr>
        <p:xfrm>
          <a:off x="5819904" y="1585703"/>
          <a:ext cx="5782672" cy="936234"/>
        </p:xfrm>
        <a:graphic>
          <a:graphicData uri="http://schemas.openxmlformats.org/drawingml/2006/table">
            <a:tbl>
              <a:tblPr/>
              <a:tblGrid>
                <a:gridCol w="1445668">
                  <a:extLst>
                    <a:ext uri="{9D8B030D-6E8A-4147-A177-3AD203B41FA5}">
                      <a16:colId xmlns:a16="http://schemas.microsoft.com/office/drawing/2014/main" val="766520821"/>
                    </a:ext>
                  </a:extLst>
                </a:gridCol>
                <a:gridCol w="1445668">
                  <a:extLst>
                    <a:ext uri="{9D8B030D-6E8A-4147-A177-3AD203B41FA5}">
                      <a16:colId xmlns:a16="http://schemas.microsoft.com/office/drawing/2014/main" val="832002815"/>
                    </a:ext>
                  </a:extLst>
                </a:gridCol>
                <a:gridCol w="1445668">
                  <a:extLst>
                    <a:ext uri="{9D8B030D-6E8A-4147-A177-3AD203B41FA5}">
                      <a16:colId xmlns:a16="http://schemas.microsoft.com/office/drawing/2014/main" val="3706867721"/>
                    </a:ext>
                  </a:extLst>
                </a:gridCol>
                <a:gridCol w="1445668">
                  <a:extLst>
                    <a:ext uri="{9D8B030D-6E8A-4147-A177-3AD203B41FA5}">
                      <a16:colId xmlns:a16="http://schemas.microsoft.com/office/drawing/2014/main" val="1370345496"/>
                    </a:ext>
                  </a:extLst>
                </a:gridCol>
              </a:tblGrid>
              <a:tr h="312078">
                <a:tc>
                  <a:txBody>
                    <a:bodyPr/>
                    <a:lstStyle/>
                    <a:p>
                      <a:endParaRPr lang="zh-CN" altLang="en-US" sz="1400" dirty="0"/>
                    </a:p>
                  </a:txBody>
                  <a:tcPr marL="55080" marR="55080" marT="27540" marB="27540" anchor="ctr">
                    <a:lnL>
                      <a:noFill/>
                    </a:lnL>
                    <a:lnR>
                      <a:noFill/>
                    </a:lnR>
                    <a:lnB>
                      <a:noFill/>
                    </a:lnB>
                    <a:solidFill>
                      <a:srgbClr val="FFFFFF"/>
                    </a:solidFill>
                  </a:tcPr>
                </a:tc>
                <a:tc>
                  <a:txBody>
                    <a:bodyPr/>
                    <a:lstStyle/>
                    <a:p>
                      <a:r>
                        <a:rPr lang="zh-CN" altLang="en-US" sz="1400" dirty="0"/>
                        <a:t>未灰度</a:t>
                      </a:r>
                    </a:p>
                  </a:txBody>
                  <a:tcPr marL="55080" marR="55080" marT="27540" marB="27540" anchor="ctr">
                    <a:lnL>
                      <a:noFill/>
                    </a:lnL>
                    <a:lnR>
                      <a:noFill/>
                    </a:lnR>
                    <a:lnB>
                      <a:noFill/>
                    </a:lnB>
                    <a:solidFill>
                      <a:srgbClr val="FFFFFF"/>
                    </a:solidFill>
                  </a:tcPr>
                </a:tc>
                <a:tc>
                  <a:txBody>
                    <a:bodyPr/>
                    <a:lstStyle/>
                    <a:p>
                      <a:r>
                        <a:rPr lang="zh-CN" altLang="en-US" sz="1400" dirty="0"/>
                        <a:t>只跑云端策略</a:t>
                      </a:r>
                    </a:p>
                  </a:txBody>
                  <a:tcPr marL="55080" marR="55080" marT="27540" marB="27540" anchor="ctr">
                    <a:lnL>
                      <a:noFill/>
                    </a:lnL>
                    <a:lnR>
                      <a:noFill/>
                    </a:lnR>
                    <a:lnB>
                      <a:noFill/>
                    </a:lnB>
                    <a:solidFill>
                      <a:srgbClr val="FFFFFF"/>
                    </a:solidFill>
                  </a:tcPr>
                </a:tc>
                <a:tc>
                  <a:txBody>
                    <a:bodyPr/>
                    <a:lstStyle/>
                    <a:p>
                      <a:r>
                        <a:rPr lang="zh-CN" altLang="en-US" sz="1400" dirty="0"/>
                        <a:t>云端</a:t>
                      </a:r>
                      <a:r>
                        <a:rPr lang="en-US" altLang="zh-CN" sz="1400" dirty="0"/>
                        <a:t>&amp;&amp;</a:t>
                      </a:r>
                      <a:r>
                        <a:rPr lang="zh-CN" altLang="en-US" sz="1400" dirty="0"/>
                        <a:t>本地策略</a:t>
                      </a:r>
                    </a:p>
                  </a:txBody>
                  <a:tcPr marL="55080" marR="55080" marT="27540" marB="27540" anchor="ctr">
                    <a:lnL>
                      <a:noFill/>
                    </a:lnL>
                    <a:lnR>
                      <a:noFill/>
                    </a:lnR>
                    <a:lnB>
                      <a:noFill/>
                    </a:lnB>
                    <a:solidFill>
                      <a:srgbClr val="FFFFFF"/>
                    </a:solidFill>
                  </a:tcPr>
                </a:tc>
                <a:extLst>
                  <a:ext uri="{0D108BD9-81ED-4DB2-BD59-A6C34878D82A}">
                    <a16:rowId xmlns:a16="http://schemas.microsoft.com/office/drawing/2014/main" val="2479285515"/>
                  </a:ext>
                </a:extLst>
              </a:tr>
              <a:tr h="312078">
                <a:tc>
                  <a:txBody>
                    <a:bodyPr/>
                    <a:lstStyle/>
                    <a:p>
                      <a:r>
                        <a:rPr lang="zh-CN" altLang="en-US" sz="1400" dirty="0"/>
                        <a:t>数目</a:t>
                      </a:r>
                    </a:p>
                  </a:txBody>
                  <a:tcPr marL="55080" marR="55080" marT="27540" marB="27540" anchor="ctr">
                    <a:lnL>
                      <a:noFill/>
                    </a:lnL>
                    <a:lnR>
                      <a:noFill/>
                    </a:lnR>
                    <a:lnT>
                      <a:noFill/>
                    </a:lnT>
                    <a:lnB>
                      <a:noFill/>
                    </a:lnB>
                    <a:solidFill>
                      <a:srgbClr val="C0FFFF"/>
                    </a:solidFill>
                  </a:tcPr>
                </a:tc>
                <a:tc>
                  <a:txBody>
                    <a:bodyPr/>
                    <a:lstStyle/>
                    <a:p>
                      <a:r>
                        <a:rPr lang="en-US" altLang="zh-CN" sz="1400" dirty="0"/>
                        <a:t>22363</a:t>
                      </a:r>
                    </a:p>
                  </a:txBody>
                  <a:tcPr marL="55080" marR="55080" marT="27540" marB="27540" anchor="ctr">
                    <a:lnL>
                      <a:noFill/>
                    </a:lnL>
                    <a:lnR>
                      <a:noFill/>
                    </a:lnR>
                    <a:lnT>
                      <a:noFill/>
                    </a:lnT>
                    <a:lnB>
                      <a:noFill/>
                    </a:lnB>
                    <a:solidFill>
                      <a:srgbClr val="C0FFFF"/>
                    </a:solidFill>
                  </a:tcPr>
                </a:tc>
                <a:tc>
                  <a:txBody>
                    <a:bodyPr/>
                    <a:lstStyle/>
                    <a:p>
                      <a:r>
                        <a:rPr lang="en-US" altLang="zh-CN" sz="1400" dirty="0"/>
                        <a:t>15917</a:t>
                      </a:r>
                    </a:p>
                  </a:txBody>
                  <a:tcPr marL="55080" marR="55080" marT="27540" marB="27540" anchor="ctr">
                    <a:lnL>
                      <a:noFill/>
                    </a:lnL>
                    <a:lnR>
                      <a:noFill/>
                    </a:lnR>
                    <a:lnT>
                      <a:noFill/>
                    </a:lnT>
                    <a:lnB>
                      <a:noFill/>
                    </a:lnB>
                    <a:solidFill>
                      <a:srgbClr val="C0FFFF"/>
                    </a:solidFill>
                  </a:tcPr>
                </a:tc>
                <a:tc>
                  <a:txBody>
                    <a:bodyPr/>
                    <a:lstStyle/>
                    <a:p>
                      <a:r>
                        <a:rPr lang="en-US" altLang="zh-CN" sz="1400"/>
                        <a:t>16075</a:t>
                      </a:r>
                    </a:p>
                  </a:txBody>
                  <a:tcPr marL="55080" marR="55080" marT="27540" marB="27540" anchor="ctr">
                    <a:lnL>
                      <a:noFill/>
                    </a:lnL>
                    <a:lnR>
                      <a:noFill/>
                    </a:lnR>
                    <a:lnT>
                      <a:noFill/>
                    </a:lnT>
                    <a:lnB>
                      <a:noFill/>
                    </a:lnB>
                    <a:solidFill>
                      <a:srgbClr val="C0FFFF"/>
                    </a:solidFill>
                  </a:tcPr>
                </a:tc>
                <a:extLst>
                  <a:ext uri="{0D108BD9-81ED-4DB2-BD59-A6C34878D82A}">
                    <a16:rowId xmlns:a16="http://schemas.microsoft.com/office/drawing/2014/main" val="3968305948"/>
                  </a:ext>
                </a:extLst>
              </a:tr>
              <a:tr h="312078">
                <a:tc>
                  <a:txBody>
                    <a:bodyPr/>
                    <a:lstStyle/>
                    <a:p>
                      <a:r>
                        <a:rPr lang="zh-CN" altLang="en-US" sz="1400" dirty="0"/>
                        <a:t>加载成功比例</a:t>
                      </a:r>
                    </a:p>
                  </a:txBody>
                  <a:tcPr marL="55080" marR="55080" marT="27540" marB="27540" anchor="ctr">
                    <a:lnL>
                      <a:noFill/>
                    </a:lnL>
                    <a:lnR>
                      <a:noFill/>
                    </a:lnR>
                    <a:lnT>
                      <a:noFill/>
                    </a:lnT>
                    <a:lnB>
                      <a:noFill/>
                    </a:lnB>
                    <a:solidFill>
                      <a:srgbClr val="C0FFFF"/>
                    </a:solidFill>
                  </a:tcPr>
                </a:tc>
                <a:tc>
                  <a:txBody>
                    <a:bodyPr/>
                    <a:lstStyle/>
                    <a:p>
                      <a:r>
                        <a:rPr lang="en-US" altLang="zh-CN" sz="1400" dirty="0"/>
                        <a:t>56.4504%</a:t>
                      </a:r>
                    </a:p>
                  </a:txBody>
                  <a:tcPr marL="55080" marR="55080" marT="27540" marB="27540" anchor="ctr">
                    <a:lnL>
                      <a:noFill/>
                    </a:lnL>
                    <a:lnR>
                      <a:noFill/>
                    </a:lnR>
                    <a:lnT>
                      <a:noFill/>
                    </a:lnT>
                    <a:lnB>
                      <a:noFill/>
                    </a:lnB>
                    <a:solidFill>
                      <a:srgbClr val="C0FFFF"/>
                    </a:solidFill>
                  </a:tcPr>
                </a:tc>
                <a:tc>
                  <a:txBody>
                    <a:bodyPr/>
                    <a:lstStyle/>
                    <a:p>
                      <a:r>
                        <a:rPr lang="en-US" altLang="zh-CN" sz="1400" dirty="0"/>
                        <a:t>57.4040%</a:t>
                      </a:r>
                    </a:p>
                  </a:txBody>
                  <a:tcPr marL="55080" marR="55080" marT="27540" marB="27540" anchor="ctr">
                    <a:lnL>
                      <a:noFill/>
                    </a:lnL>
                    <a:lnR>
                      <a:noFill/>
                    </a:lnR>
                    <a:lnT>
                      <a:noFill/>
                    </a:lnT>
                    <a:lnB>
                      <a:noFill/>
                    </a:lnB>
                    <a:solidFill>
                      <a:srgbClr val="C0FFFF"/>
                    </a:solidFill>
                  </a:tcPr>
                </a:tc>
                <a:tc>
                  <a:txBody>
                    <a:bodyPr/>
                    <a:lstStyle/>
                    <a:p>
                      <a:r>
                        <a:rPr lang="en-US" altLang="zh-CN" sz="1400" dirty="0">
                          <a:solidFill>
                            <a:srgbClr val="FF0000"/>
                          </a:solidFill>
                        </a:rPr>
                        <a:t>70.2830%</a:t>
                      </a:r>
                    </a:p>
                  </a:txBody>
                  <a:tcPr marL="55080" marR="55080" marT="27540" marB="27540" anchor="ctr">
                    <a:lnL>
                      <a:noFill/>
                    </a:lnL>
                    <a:lnR>
                      <a:noFill/>
                    </a:lnR>
                    <a:lnT>
                      <a:noFill/>
                    </a:lnT>
                    <a:lnB>
                      <a:noFill/>
                    </a:lnB>
                    <a:solidFill>
                      <a:srgbClr val="C0FFFF"/>
                    </a:solidFill>
                  </a:tcPr>
                </a:tc>
                <a:extLst>
                  <a:ext uri="{0D108BD9-81ED-4DB2-BD59-A6C34878D82A}">
                    <a16:rowId xmlns:a16="http://schemas.microsoft.com/office/drawing/2014/main" val="3783327715"/>
                  </a:ext>
                </a:extLst>
              </a:tr>
            </a:tbl>
          </a:graphicData>
        </a:graphic>
      </p:graphicFrame>
      <p:sp>
        <p:nvSpPr>
          <p:cNvPr id="10" name="Rectangle 2">
            <a:extLst>
              <a:ext uri="{FF2B5EF4-FFF2-40B4-BE49-F238E27FC236}">
                <a16:creationId xmlns:a16="http://schemas.microsoft.com/office/drawing/2014/main" id="{FA51CD6B-83D0-804B-88C1-7B09CCD28760}"/>
              </a:ext>
            </a:extLst>
          </p:cNvPr>
          <p:cNvSpPr>
            <a:spLocks noChangeArrowheads="1"/>
          </p:cNvSpPr>
          <p:nvPr/>
        </p:nvSpPr>
        <p:spPr bwMode="auto">
          <a:xfrm>
            <a:off x="2928938" y="1961163"/>
            <a:ext cx="65"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900" b="0" i="0" u="none" strike="noStrike" cap="none" normalizeH="0" baseline="0" dirty="0">
              <a:ln>
                <a:noFill/>
              </a:ln>
              <a:solidFill>
                <a:srgbClr val="000000"/>
              </a:solidFill>
              <a:effectLst/>
              <a:latin typeface="Arial" panose="020B0604020202020204" pitchFamily="34" charset="0"/>
              <a:ea typeface="lucida Grande" panose="020B0600040502020204" pitchFamily="34" charset="0"/>
            </a:endParaRPr>
          </a:p>
        </p:txBody>
      </p:sp>
      <p:sp>
        <p:nvSpPr>
          <p:cNvPr id="11" name="文本框 10">
            <a:extLst>
              <a:ext uri="{FF2B5EF4-FFF2-40B4-BE49-F238E27FC236}">
                <a16:creationId xmlns:a16="http://schemas.microsoft.com/office/drawing/2014/main" id="{13CF1952-AA5D-2E4A-A5EF-06395C6A1C7D}"/>
              </a:ext>
            </a:extLst>
          </p:cNvPr>
          <p:cNvSpPr txBox="1"/>
          <p:nvPr/>
        </p:nvSpPr>
        <p:spPr>
          <a:xfrm>
            <a:off x="7878618" y="2681739"/>
            <a:ext cx="2955636" cy="307777"/>
          </a:xfrm>
          <a:prstGeom prst="rect">
            <a:avLst/>
          </a:prstGeom>
          <a:noFill/>
        </p:spPr>
        <p:txBody>
          <a:bodyPr wrap="square" rtlCol="0">
            <a:spAutoFit/>
          </a:bodyPr>
          <a:lstStyle/>
          <a:p>
            <a:r>
              <a:rPr kumimoji="1" lang="en-US" altLang="zh-CN" sz="1400" dirty="0">
                <a:solidFill>
                  <a:schemeClr val="tx2"/>
                </a:solidFill>
              </a:rPr>
              <a:t>2019-12-15</a:t>
            </a:r>
            <a:r>
              <a:rPr kumimoji="1" lang="zh-CN" altLang="en-US" sz="1400" dirty="0">
                <a:solidFill>
                  <a:schemeClr val="tx2"/>
                </a:solidFill>
              </a:rPr>
              <a:t>数据</a:t>
            </a:r>
          </a:p>
        </p:txBody>
      </p:sp>
      <p:graphicFrame>
        <p:nvGraphicFramePr>
          <p:cNvPr id="14" name="表格 13">
            <a:extLst>
              <a:ext uri="{FF2B5EF4-FFF2-40B4-BE49-F238E27FC236}">
                <a16:creationId xmlns:a16="http://schemas.microsoft.com/office/drawing/2014/main" id="{CCB40FC0-BB00-0041-B29C-94FBDD5028C2}"/>
              </a:ext>
            </a:extLst>
          </p:cNvPr>
          <p:cNvGraphicFramePr>
            <a:graphicFrameLocks noGrp="1"/>
          </p:cNvGraphicFramePr>
          <p:nvPr/>
        </p:nvGraphicFramePr>
        <p:xfrm>
          <a:off x="6447479" y="4214720"/>
          <a:ext cx="4527521" cy="972517"/>
        </p:xfrm>
        <a:graphic>
          <a:graphicData uri="http://schemas.openxmlformats.org/drawingml/2006/table">
            <a:tbl>
              <a:tblPr/>
              <a:tblGrid>
                <a:gridCol w="1351512">
                  <a:extLst>
                    <a:ext uri="{9D8B030D-6E8A-4147-A177-3AD203B41FA5}">
                      <a16:colId xmlns:a16="http://schemas.microsoft.com/office/drawing/2014/main" val="2549878029"/>
                    </a:ext>
                  </a:extLst>
                </a:gridCol>
                <a:gridCol w="1434043">
                  <a:extLst>
                    <a:ext uri="{9D8B030D-6E8A-4147-A177-3AD203B41FA5}">
                      <a16:colId xmlns:a16="http://schemas.microsoft.com/office/drawing/2014/main" val="352572736"/>
                    </a:ext>
                  </a:extLst>
                </a:gridCol>
                <a:gridCol w="1741966">
                  <a:extLst>
                    <a:ext uri="{9D8B030D-6E8A-4147-A177-3AD203B41FA5}">
                      <a16:colId xmlns:a16="http://schemas.microsoft.com/office/drawing/2014/main" val="433659532"/>
                    </a:ext>
                  </a:extLst>
                </a:gridCol>
              </a:tblGrid>
              <a:tr h="415905">
                <a:tc>
                  <a:txBody>
                    <a:bodyPr/>
                    <a:lstStyle/>
                    <a:p>
                      <a:endParaRPr lang="en" sz="1400" dirty="0"/>
                    </a:p>
                  </a:txBody>
                  <a:tcPr marL="64945" marR="64945" marT="32473" marB="32473" anchor="ctr">
                    <a:lnL>
                      <a:noFill/>
                    </a:lnL>
                    <a:lnR>
                      <a:noFill/>
                    </a:lnR>
                    <a:lnT>
                      <a:noFill/>
                    </a:lnT>
                    <a:lnB>
                      <a:noFill/>
                    </a:lnB>
                    <a:solidFill>
                      <a:srgbClr val="FFFFFF"/>
                    </a:solidFill>
                  </a:tcPr>
                </a:tc>
                <a:tc>
                  <a:txBody>
                    <a:bodyPr/>
                    <a:lstStyle/>
                    <a:p>
                      <a:r>
                        <a:rPr lang="zh-CN" altLang="en" sz="1400" dirty="0"/>
                        <a:t>不</a:t>
                      </a:r>
                      <a:r>
                        <a:rPr lang="zh-CN" altLang="en-US" sz="1400" dirty="0"/>
                        <a:t>支持本地策略</a:t>
                      </a:r>
                      <a:endParaRPr lang="en" sz="1400" dirty="0"/>
                    </a:p>
                  </a:txBody>
                  <a:tcPr marL="64945" marR="64945" marT="32473" marB="32473" anchor="ctr">
                    <a:lnL>
                      <a:noFill/>
                    </a:lnL>
                    <a:lnR>
                      <a:noFill/>
                    </a:lnR>
                    <a:lnT>
                      <a:noFill/>
                    </a:lnT>
                    <a:lnB>
                      <a:noFill/>
                    </a:lnB>
                    <a:solidFill>
                      <a:srgbClr val="FFFFFF"/>
                    </a:solidFill>
                  </a:tcPr>
                </a:tc>
                <a:tc>
                  <a:txBody>
                    <a:bodyPr/>
                    <a:lstStyle/>
                    <a:p>
                      <a:r>
                        <a:rPr lang="zh-CN" altLang="en-US" sz="1400" dirty="0"/>
                        <a:t>云端</a:t>
                      </a:r>
                      <a:r>
                        <a:rPr lang="en-US" altLang="zh-CN" sz="1400" dirty="0"/>
                        <a:t>&amp;&amp;</a:t>
                      </a:r>
                      <a:r>
                        <a:rPr lang="zh-CN" altLang="en-US" sz="1400" dirty="0"/>
                        <a:t>本地策略</a:t>
                      </a:r>
                      <a:endParaRPr lang="en" sz="1400" dirty="0"/>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635714948"/>
                  </a:ext>
                </a:extLst>
              </a:tr>
              <a:tr h="249035">
                <a:tc>
                  <a:txBody>
                    <a:bodyPr/>
                    <a:lstStyle/>
                    <a:p>
                      <a:r>
                        <a:rPr lang="zh-CN" altLang="en-US" sz="1400" dirty="0"/>
                        <a:t>数目</a:t>
                      </a:r>
                    </a:p>
                  </a:txBody>
                  <a:tcPr marL="64945" marR="64945" marT="32473" marB="32473" anchor="ctr">
                    <a:lnL>
                      <a:noFill/>
                    </a:lnL>
                    <a:lnR>
                      <a:noFill/>
                    </a:lnR>
                    <a:lnT>
                      <a:noFill/>
                    </a:lnT>
                    <a:lnB>
                      <a:noFill/>
                    </a:lnB>
                    <a:solidFill>
                      <a:srgbClr val="C0FFFF"/>
                    </a:solidFill>
                  </a:tcPr>
                </a:tc>
                <a:tc>
                  <a:txBody>
                    <a:bodyPr/>
                    <a:lstStyle/>
                    <a:p>
                      <a:r>
                        <a:rPr lang="en-US" altLang="zh-CN" sz="1400" dirty="0"/>
                        <a:t>9833</a:t>
                      </a:r>
                    </a:p>
                  </a:txBody>
                  <a:tcPr marL="64945" marR="64945" marT="32473" marB="32473" anchor="ctr">
                    <a:lnL>
                      <a:noFill/>
                    </a:lnL>
                    <a:lnR>
                      <a:noFill/>
                    </a:lnR>
                    <a:lnT>
                      <a:noFill/>
                    </a:lnT>
                    <a:lnB>
                      <a:noFill/>
                    </a:lnB>
                    <a:solidFill>
                      <a:srgbClr val="C0FFFF"/>
                    </a:solidFill>
                  </a:tcPr>
                </a:tc>
                <a:tc>
                  <a:txBody>
                    <a:bodyPr/>
                    <a:lstStyle/>
                    <a:p>
                      <a:r>
                        <a:rPr lang="en-US" altLang="zh-CN" sz="1400" dirty="0"/>
                        <a:t>90602</a:t>
                      </a:r>
                    </a:p>
                  </a:txBody>
                  <a:tcPr marL="64945" marR="64945" marT="32473" marB="32473" anchor="ctr">
                    <a:lnL>
                      <a:noFill/>
                    </a:lnL>
                    <a:lnR>
                      <a:noFill/>
                    </a:lnR>
                    <a:lnT>
                      <a:noFill/>
                    </a:lnT>
                    <a:lnB>
                      <a:noFill/>
                    </a:lnB>
                    <a:solidFill>
                      <a:srgbClr val="C0FFFF"/>
                    </a:solidFill>
                  </a:tcPr>
                </a:tc>
                <a:extLst>
                  <a:ext uri="{0D108BD9-81ED-4DB2-BD59-A6C34878D82A}">
                    <a16:rowId xmlns:a16="http://schemas.microsoft.com/office/drawing/2014/main" val="1586280041"/>
                  </a:ext>
                </a:extLst>
              </a:tr>
              <a:tr h="249035">
                <a:tc>
                  <a:txBody>
                    <a:bodyPr/>
                    <a:lstStyle/>
                    <a:p>
                      <a:r>
                        <a:rPr lang="zh-CN" altLang="en-US" sz="1400" dirty="0"/>
                        <a:t>加载成功比例</a:t>
                      </a:r>
                    </a:p>
                  </a:txBody>
                  <a:tcPr marL="64945" marR="64945" marT="32473" marB="32473" anchor="ctr">
                    <a:lnL>
                      <a:noFill/>
                    </a:lnL>
                    <a:lnR>
                      <a:noFill/>
                    </a:lnR>
                    <a:lnT>
                      <a:noFill/>
                    </a:lnT>
                    <a:lnB>
                      <a:noFill/>
                    </a:lnB>
                    <a:solidFill>
                      <a:srgbClr val="C0FFFF"/>
                    </a:solidFill>
                  </a:tcPr>
                </a:tc>
                <a:tc>
                  <a:txBody>
                    <a:bodyPr/>
                    <a:lstStyle/>
                    <a:p>
                      <a:r>
                        <a:rPr lang="en-US" altLang="zh-CN" sz="1400" dirty="0"/>
                        <a:t>68.2701%</a:t>
                      </a:r>
                    </a:p>
                  </a:txBody>
                  <a:tcPr marL="64945" marR="64945" marT="32473" marB="32473" anchor="ctr">
                    <a:lnL>
                      <a:noFill/>
                    </a:lnL>
                    <a:lnR>
                      <a:noFill/>
                    </a:lnR>
                    <a:lnT>
                      <a:noFill/>
                    </a:lnT>
                    <a:lnB>
                      <a:noFill/>
                    </a:lnB>
                    <a:solidFill>
                      <a:srgbClr val="C0FFFF"/>
                    </a:solidFill>
                  </a:tcPr>
                </a:tc>
                <a:tc>
                  <a:txBody>
                    <a:bodyPr/>
                    <a:lstStyle/>
                    <a:p>
                      <a:r>
                        <a:rPr lang="en-US" altLang="zh-CN" sz="1400" dirty="0">
                          <a:solidFill>
                            <a:srgbClr val="FF0000"/>
                          </a:solidFill>
                        </a:rPr>
                        <a:t>81.3459%</a:t>
                      </a:r>
                    </a:p>
                  </a:txBody>
                  <a:tcPr marL="64945" marR="64945" marT="32473" marB="32473" anchor="ctr">
                    <a:lnL>
                      <a:noFill/>
                    </a:lnL>
                    <a:lnR>
                      <a:noFill/>
                    </a:lnR>
                    <a:lnT>
                      <a:noFill/>
                    </a:lnT>
                    <a:lnB>
                      <a:noFill/>
                    </a:lnB>
                    <a:solidFill>
                      <a:srgbClr val="C0FFFF"/>
                    </a:solidFill>
                  </a:tcPr>
                </a:tc>
                <a:extLst>
                  <a:ext uri="{0D108BD9-81ED-4DB2-BD59-A6C34878D82A}">
                    <a16:rowId xmlns:a16="http://schemas.microsoft.com/office/drawing/2014/main" val="1670629177"/>
                  </a:ext>
                </a:extLst>
              </a:tr>
            </a:tbl>
          </a:graphicData>
        </a:graphic>
      </p:graphicFrame>
      <p:sp>
        <p:nvSpPr>
          <p:cNvPr id="15" name="文本框 14">
            <a:extLst>
              <a:ext uri="{FF2B5EF4-FFF2-40B4-BE49-F238E27FC236}">
                <a16:creationId xmlns:a16="http://schemas.microsoft.com/office/drawing/2014/main" id="{36296860-2AD7-3846-869C-DAE31B6C5661}"/>
              </a:ext>
            </a:extLst>
          </p:cNvPr>
          <p:cNvSpPr txBox="1"/>
          <p:nvPr/>
        </p:nvSpPr>
        <p:spPr>
          <a:xfrm>
            <a:off x="7878618" y="5374322"/>
            <a:ext cx="2955636" cy="307777"/>
          </a:xfrm>
          <a:prstGeom prst="rect">
            <a:avLst/>
          </a:prstGeom>
          <a:noFill/>
        </p:spPr>
        <p:txBody>
          <a:bodyPr wrap="square" rtlCol="0">
            <a:spAutoFit/>
          </a:bodyPr>
          <a:lstStyle/>
          <a:p>
            <a:r>
              <a:rPr kumimoji="1" lang="en-US" altLang="zh-CN" sz="1400" dirty="0">
                <a:solidFill>
                  <a:schemeClr val="tx2"/>
                </a:solidFill>
              </a:rPr>
              <a:t>2020-04-20</a:t>
            </a:r>
            <a:r>
              <a:rPr kumimoji="1" lang="zh-CN" altLang="en-US" sz="1400" dirty="0">
                <a:solidFill>
                  <a:schemeClr val="tx2"/>
                </a:solidFill>
              </a:rPr>
              <a:t>数据</a:t>
            </a:r>
          </a:p>
        </p:txBody>
      </p:sp>
    </p:spTree>
    <p:extLst>
      <p:ext uri="{BB962C8B-B14F-4D97-AF65-F5344CB8AC3E}">
        <p14:creationId xmlns:p14="http://schemas.microsoft.com/office/powerpoint/2010/main" val="15306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A44CA-60FD-354E-8778-6ECB2444C0EB}"/>
              </a:ext>
            </a:extLst>
          </p:cNvPr>
          <p:cNvSpPr>
            <a:spLocks noGrp="1"/>
          </p:cNvSpPr>
          <p:nvPr>
            <p:ph type="title"/>
          </p:nvPr>
        </p:nvSpPr>
        <p:spPr/>
        <p:txBody>
          <a:bodyPr/>
          <a:lstStyle/>
          <a:p>
            <a:r>
              <a:rPr kumimoji="1" lang="zh-CN" altLang="en-US" dirty="0"/>
              <a:t>核心指标</a:t>
            </a:r>
          </a:p>
        </p:txBody>
      </p:sp>
      <p:sp>
        <p:nvSpPr>
          <p:cNvPr id="3" name="内容占位符 2">
            <a:extLst>
              <a:ext uri="{FF2B5EF4-FFF2-40B4-BE49-F238E27FC236}">
                <a16:creationId xmlns:a16="http://schemas.microsoft.com/office/drawing/2014/main" id="{9334B49F-310F-1248-A9F1-DA502AED001A}"/>
              </a:ext>
            </a:extLst>
          </p:cNvPr>
          <p:cNvSpPr>
            <a:spLocks noGrp="1"/>
          </p:cNvSpPr>
          <p:nvPr>
            <p:ph idx="1"/>
          </p:nvPr>
        </p:nvSpPr>
        <p:spPr/>
        <p:txBody>
          <a:bodyPr/>
          <a:lstStyle/>
          <a:p>
            <a:r>
              <a:rPr kumimoji="1" lang="zh-CN" altLang="en-US" dirty="0"/>
              <a:t>本地策略的完成率</a:t>
            </a:r>
            <a:endParaRPr kumimoji="1" lang="en-US" altLang="zh-CN" dirty="0"/>
          </a:p>
          <a:p>
            <a:endParaRPr kumimoji="1" lang="en-US" altLang="zh-CN" dirty="0"/>
          </a:p>
          <a:p>
            <a:pPr lvl="1"/>
            <a:r>
              <a:rPr kumimoji="1" lang="en-US" altLang="zh-CN" sz="2000" dirty="0" err="1"/>
              <a:t>wasm</a:t>
            </a:r>
            <a:r>
              <a:rPr kumimoji="1" lang="en-US" altLang="zh-CN" sz="2000" dirty="0"/>
              <a:t>-loader</a:t>
            </a:r>
          </a:p>
          <a:p>
            <a:pPr lvl="1"/>
            <a:r>
              <a:rPr kumimoji="1" lang="zh-CN" altLang="en-US" sz="2000" dirty="0"/>
              <a:t>更多</a:t>
            </a:r>
            <a:r>
              <a:rPr kumimoji="1" lang="en-US" altLang="zh-CN" sz="2000" dirty="0"/>
              <a:t>codec</a:t>
            </a:r>
            <a:r>
              <a:rPr kumimoji="1" lang="zh-CN" altLang="en-US" sz="2000" dirty="0"/>
              <a:t>的支持</a:t>
            </a:r>
            <a:endParaRPr kumimoji="1" lang="en-US" altLang="zh-CN" sz="2000" dirty="0"/>
          </a:p>
          <a:p>
            <a:pPr lvl="1"/>
            <a:r>
              <a:rPr kumimoji="1" lang="zh-CN" altLang="en-US" sz="2000" dirty="0"/>
              <a:t>实验分组方式</a:t>
            </a:r>
            <a:r>
              <a:rPr kumimoji="1" lang="en-US" altLang="zh-CN" sz="2000" dirty="0"/>
              <a:t>update</a:t>
            </a:r>
          </a:p>
          <a:p>
            <a:pPr lvl="1"/>
            <a:r>
              <a:rPr kumimoji="1" lang="zh-CN" altLang="en-US" sz="2000" dirty="0">
                <a:solidFill>
                  <a:srgbClr val="00B050"/>
                </a:solidFill>
              </a:rPr>
              <a:t>用户过年换了新机</a:t>
            </a:r>
            <a:endParaRPr kumimoji="1" lang="en-US" altLang="zh-CN" sz="2000" dirty="0">
              <a:solidFill>
                <a:srgbClr val="00B050"/>
              </a:solidFill>
            </a:endParaRPr>
          </a:p>
          <a:p>
            <a:pPr marL="457200" lvl="1" indent="0">
              <a:buNone/>
            </a:pPr>
            <a:endParaRPr kumimoji="1" lang="zh-CN" altLang="en-US" dirty="0"/>
          </a:p>
        </p:txBody>
      </p:sp>
      <p:graphicFrame>
        <p:nvGraphicFramePr>
          <p:cNvPr id="4" name="表格 3">
            <a:extLst>
              <a:ext uri="{FF2B5EF4-FFF2-40B4-BE49-F238E27FC236}">
                <a16:creationId xmlns:a16="http://schemas.microsoft.com/office/drawing/2014/main" id="{A6FF5BF7-3CE0-994F-9BD7-0E5D8581F5A4}"/>
              </a:ext>
            </a:extLst>
          </p:cNvPr>
          <p:cNvGraphicFramePr>
            <a:graphicFrameLocks noGrp="1"/>
          </p:cNvGraphicFramePr>
          <p:nvPr/>
        </p:nvGraphicFramePr>
        <p:xfrm>
          <a:off x="5818909" y="1656103"/>
          <a:ext cx="5799480" cy="1130633"/>
        </p:xfrm>
        <a:graphic>
          <a:graphicData uri="http://schemas.openxmlformats.org/drawingml/2006/table">
            <a:tbl>
              <a:tblPr/>
              <a:tblGrid>
                <a:gridCol w="2022764">
                  <a:extLst>
                    <a:ext uri="{9D8B030D-6E8A-4147-A177-3AD203B41FA5}">
                      <a16:colId xmlns:a16="http://schemas.microsoft.com/office/drawing/2014/main" val="947276036"/>
                    </a:ext>
                  </a:extLst>
                </a:gridCol>
                <a:gridCol w="1108363">
                  <a:extLst>
                    <a:ext uri="{9D8B030D-6E8A-4147-A177-3AD203B41FA5}">
                      <a16:colId xmlns:a16="http://schemas.microsoft.com/office/drawing/2014/main" val="781283443"/>
                    </a:ext>
                  </a:extLst>
                </a:gridCol>
                <a:gridCol w="1218483">
                  <a:extLst>
                    <a:ext uri="{9D8B030D-6E8A-4147-A177-3AD203B41FA5}">
                      <a16:colId xmlns:a16="http://schemas.microsoft.com/office/drawing/2014/main" val="3856418906"/>
                    </a:ext>
                  </a:extLst>
                </a:gridCol>
                <a:gridCol w="1449870">
                  <a:extLst>
                    <a:ext uri="{9D8B030D-6E8A-4147-A177-3AD203B41FA5}">
                      <a16:colId xmlns:a16="http://schemas.microsoft.com/office/drawing/2014/main" val="2112330838"/>
                    </a:ext>
                  </a:extLst>
                </a:gridCol>
              </a:tblGrid>
              <a:tr h="185608">
                <a:tc>
                  <a:txBody>
                    <a:bodyPr/>
                    <a:lstStyle/>
                    <a:p>
                      <a:endParaRPr lang="zh-CN" altLang="en-US" sz="1400" dirty="0"/>
                    </a:p>
                  </a:txBody>
                  <a:tcPr marL="55080" marR="55080" marT="27540" marB="27540" anchor="ctr">
                    <a:lnL>
                      <a:noFill/>
                    </a:lnL>
                    <a:lnR>
                      <a:noFill/>
                    </a:lnR>
                    <a:lnB>
                      <a:noFill/>
                    </a:lnB>
                    <a:solidFill>
                      <a:srgbClr val="FFFFFF"/>
                    </a:solidFill>
                  </a:tcPr>
                </a:tc>
                <a:tc>
                  <a:txBody>
                    <a:bodyPr/>
                    <a:lstStyle/>
                    <a:p>
                      <a:r>
                        <a:rPr lang="zh-CN" altLang="en-US" sz="1400" dirty="0"/>
                        <a:t>未灰度</a:t>
                      </a:r>
                    </a:p>
                  </a:txBody>
                  <a:tcPr marL="55080" marR="55080" marT="27540" marB="27540" anchor="ctr">
                    <a:lnL>
                      <a:noFill/>
                    </a:lnL>
                    <a:lnR>
                      <a:noFill/>
                    </a:lnR>
                    <a:lnB>
                      <a:noFill/>
                    </a:lnB>
                    <a:solidFill>
                      <a:srgbClr val="FFFFFF"/>
                    </a:solidFill>
                  </a:tcPr>
                </a:tc>
                <a:tc>
                  <a:txBody>
                    <a:bodyPr/>
                    <a:lstStyle/>
                    <a:p>
                      <a:r>
                        <a:rPr lang="zh-CN" altLang="en-US" sz="1400" dirty="0"/>
                        <a:t>只跑云端策略</a:t>
                      </a:r>
                    </a:p>
                  </a:txBody>
                  <a:tcPr marL="55080" marR="55080" marT="27540" marB="27540" anchor="ctr">
                    <a:lnL>
                      <a:noFill/>
                    </a:lnL>
                    <a:lnR>
                      <a:noFill/>
                    </a:lnR>
                    <a:lnB>
                      <a:noFill/>
                    </a:lnB>
                    <a:solidFill>
                      <a:srgbClr val="FFFFFF"/>
                    </a:solidFill>
                  </a:tcPr>
                </a:tc>
                <a:tc>
                  <a:txBody>
                    <a:bodyPr/>
                    <a:lstStyle/>
                    <a:p>
                      <a:r>
                        <a:rPr lang="zh-CN" altLang="en-US" sz="1400" dirty="0"/>
                        <a:t>云端</a:t>
                      </a:r>
                      <a:r>
                        <a:rPr lang="en-US" altLang="zh-CN" sz="1400" dirty="0"/>
                        <a:t>&amp;&amp;</a:t>
                      </a:r>
                      <a:r>
                        <a:rPr lang="zh-CN" altLang="en-US" sz="1400" dirty="0"/>
                        <a:t>本地策略</a:t>
                      </a:r>
                      <a:endParaRPr lang="en" altLang="zh-CN" sz="1400" dirty="0"/>
                    </a:p>
                  </a:txBody>
                  <a:tcPr marL="55080" marR="55080" marT="27540" marB="27540" anchor="ctr">
                    <a:lnL>
                      <a:noFill/>
                    </a:lnL>
                    <a:lnR>
                      <a:noFill/>
                    </a:lnR>
                    <a:lnB>
                      <a:noFill/>
                    </a:lnB>
                    <a:solidFill>
                      <a:srgbClr val="FFFFFF"/>
                    </a:solidFill>
                  </a:tcPr>
                </a:tc>
                <a:extLst>
                  <a:ext uri="{0D108BD9-81ED-4DB2-BD59-A6C34878D82A}">
                    <a16:rowId xmlns:a16="http://schemas.microsoft.com/office/drawing/2014/main" val="1362580788"/>
                  </a:ext>
                </a:extLst>
              </a:tr>
              <a:tr h="185608">
                <a:tc>
                  <a:txBody>
                    <a:bodyPr/>
                    <a:lstStyle/>
                    <a:p>
                      <a:r>
                        <a:rPr lang="zh-CN" altLang="en-US" sz="1400" dirty="0"/>
                        <a:t>数目</a:t>
                      </a:r>
                    </a:p>
                  </a:txBody>
                  <a:tcPr marL="55080" marR="55080" marT="27540" marB="27540" anchor="ctr">
                    <a:lnL>
                      <a:noFill/>
                    </a:lnL>
                    <a:lnR>
                      <a:noFill/>
                    </a:lnR>
                    <a:lnT>
                      <a:noFill/>
                    </a:lnT>
                    <a:lnB>
                      <a:noFill/>
                    </a:lnB>
                    <a:solidFill>
                      <a:srgbClr val="C0FFFF"/>
                    </a:solidFill>
                  </a:tcPr>
                </a:tc>
                <a:tc>
                  <a:txBody>
                    <a:bodyPr/>
                    <a:lstStyle/>
                    <a:p>
                      <a:r>
                        <a:rPr lang="en-US" altLang="zh-CN" sz="1400" dirty="0"/>
                        <a:t>22363</a:t>
                      </a:r>
                    </a:p>
                  </a:txBody>
                  <a:tcPr marL="55080" marR="55080" marT="27540" marB="27540" anchor="ctr">
                    <a:lnL>
                      <a:noFill/>
                    </a:lnL>
                    <a:lnR>
                      <a:noFill/>
                    </a:lnR>
                    <a:lnT>
                      <a:noFill/>
                    </a:lnT>
                    <a:lnB>
                      <a:noFill/>
                    </a:lnB>
                    <a:solidFill>
                      <a:srgbClr val="C0FFFF"/>
                    </a:solidFill>
                  </a:tcPr>
                </a:tc>
                <a:tc>
                  <a:txBody>
                    <a:bodyPr/>
                    <a:lstStyle/>
                    <a:p>
                      <a:r>
                        <a:rPr lang="en-US" altLang="zh-CN" sz="1400" dirty="0"/>
                        <a:t>15917</a:t>
                      </a:r>
                    </a:p>
                  </a:txBody>
                  <a:tcPr marL="55080" marR="55080" marT="27540" marB="27540" anchor="ctr">
                    <a:lnL>
                      <a:noFill/>
                    </a:lnL>
                    <a:lnR>
                      <a:noFill/>
                    </a:lnR>
                    <a:lnT>
                      <a:noFill/>
                    </a:lnT>
                    <a:lnB>
                      <a:noFill/>
                    </a:lnB>
                    <a:solidFill>
                      <a:srgbClr val="C0FFFF"/>
                    </a:solidFill>
                  </a:tcPr>
                </a:tc>
                <a:tc>
                  <a:txBody>
                    <a:bodyPr/>
                    <a:lstStyle/>
                    <a:p>
                      <a:r>
                        <a:rPr lang="en-US" altLang="zh-CN" sz="1400" dirty="0"/>
                        <a:t>16075</a:t>
                      </a:r>
                    </a:p>
                  </a:txBody>
                  <a:tcPr marL="55080" marR="55080" marT="27540" marB="27540" anchor="ctr">
                    <a:lnL>
                      <a:noFill/>
                    </a:lnL>
                    <a:lnR>
                      <a:noFill/>
                    </a:lnR>
                    <a:lnT>
                      <a:noFill/>
                    </a:lnT>
                    <a:lnB>
                      <a:noFill/>
                    </a:lnB>
                    <a:solidFill>
                      <a:srgbClr val="C0FFFF"/>
                    </a:solidFill>
                  </a:tcPr>
                </a:tc>
                <a:extLst>
                  <a:ext uri="{0D108BD9-81ED-4DB2-BD59-A6C34878D82A}">
                    <a16:rowId xmlns:a16="http://schemas.microsoft.com/office/drawing/2014/main" val="2404933949"/>
                  </a:ext>
                </a:extLst>
              </a:tr>
              <a:tr h="185608">
                <a:tc>
                  <a:txBody>
                    <a:bodyPr/>
                    <a:lstStyle/>
                    <a:p>
                      <a:r>
                        <a:rPr lang="zh-CN" altLang="en-US" sz="1400" dirty="0"/>
                        <a:t>加载成功比例</a:t>
                      </a:r>
                    </a:p>
                  </a:txBody>
                  <a:tcPr marL="55080" marR="55080" marT="27540" marB="27540" anchor="ctr">
                    <a:lnL>
                      <a:noFill/>
                    </a:lnL>
                    <a:lnR>
                      <a:noFill/>
                    </a:lnR>
                    <a:lnT>
                      <a:noFill/>
                    </a:lnT>
                    <a:lnB>
                      <a:noFill/>
                    </a:lnB>
                    <a:solidFill>
                      <a:srgbClr val="C0FFFF"/>
                    </a:solidFill>
                  </a:tcPr>
                </a:tc>
                <a:tc>
                  <a:txBody>
                    <a:bodyPr/>
                    <a:lstStyle/>
                    <a:p>
                      <a:r>
                        <a:rPr lang="en-US" altLang="zh-CN" sz="1400"/>
                        <a:t>56.4504%</a:t>
                      </a:r>
                    </a:p>
                  </a:txBody>
                  <a:tcPr marL="55080" marR="55080" marT="27540" marB="27540" anchor="ctr">
                    <a:lnL>
                      <a:noFill/>
                    </a:lnL>
                    <a:lnR>
                      <a:noFill/>
                    </a:lnR>
                    <a:lnT>
                      <a:noFill/>
                    </a:lnT>
                    <a:lnB>
                      <a:noFill/>
                    </a:lnB>
                    <a:solidFill>
                      <a:srgbClr val="C0FFFF"/>
                    </a:solidFill>
                  </a:tcPr>
                </a:tc>
                <a:tc>
                  <a:txBody>
                    <a:bodyPr/>
                    <a:lstStyle/>
                    <a:p>
                      <a:r>
                        <a:rPr lang="en-US" altLang="zh-CN" sz="1400" dirty="0"/>
                        <a:t>57.4040%</a:t>
                      </a:r>
                    </a:p>
                  </a:txBody>
                  <a:tcPr marL="55080" marR="55080" marT="27540" marB="27540" anchor="ctr">
                    <a:lnL>
                      <a:noFill/>
                    </a:lnL>
                    <a:lnR>
                      <a:noFill/>
                    </a:lnR>
                    <a:lnT>
                      <a:noFill/>
                    </a:lnT>
                    <a:lnB>
                      <a:noFill/>
                    </a:lnB>
                    <a:solidFill>
                      <a:srgbClr val="C0FFFF"/>
                    </a:solidFill>
                  </a:tcPr>
                </a:tc>
                <a:tc>
                  <a:txBody>
                    <a:bodyPr/>
                    <a:lstStyle/>
                    <a:p>
                      <a:r>
                        <a:rPr lang="en-US" altLang="zh-CN" sz="1400" dirty="0"/>
                        <a:t>70.2830%</a:t>
                      </a:r>
                    </a:p>
                  </a:txBody>
                  <a:tcPr marL="55080" marR="55080" marT="27540" marB="27540" anchor="ctr">
                    <a:lnL>
                      <a:noFill/>
                    </a:lnL>
                    <a:lnR>
                      <a:noFill/>
                    </a:lnR>
                    <a:lnT>
                      <a:noFill/>
                    </a:lnT>
                    <a:lnB>
                      <a:noFill/>
                    </a:lnB>
                    <a:solidFill>
                      <a:srgbClr val="C0FFFF"/>
                    </a:solidFill>
                  </a:tcPr>
                </a:tc>
                <a:extLst>
                  <a:ext uri="{0D108BD9-81ED-4DB2-BD59-A6C34878D82A}">
                    <a16:rowId xmlns:a16="http://schemas.microsoft.com/office/drawing/2014/main" val="1233229320"/>
                  </a:ext>
                </a:extLst>
              </a:tr>
              <a:tr h="325313">
                <a:tc>
                  <a:txBody>
                    <a:bodyPr/>
                    <a:lstStyle/>
                    <a:p>
                      <a:r>
                        <a:rPr lang="zh-CN" altLang="en-US" sz="1400" dirty="0"/>
                        <a:t>本地策略成功跑完比例</a:t>
                      </a:r>
                    </a:p>
                  </a:txBody>
                  <a:tcPr marL="55080" marR="55080" marT="27540" marB="27540" anchor="ctr">
                    <a:lnL>
                      <a:noFill/>
                    </a:lnL>
                    <a:lnR>
                      <a:noFill/>
                    </a:lnR>
                    <a:lnT>
                      <a:noFill/>
                    </a:lnT>
                    <a:lnB>
                      <a:noFill/>
                    </a:lnB>
                    <a:solidFill>
                      <a:srgbClr val="FFFFFF"/>
                    </a:solidFill>
                  </a:tcPr>
                </a:tc>
                <a:tc>
                  <a:txBody>
                    <a:bodyPr/>
                    <a:lstStyle/>
                    <a:p>
                      <a:endParaRPr lang="zh-CN" altLang="en-US" sz="1400" dirty="0"/>
                    </a:p>
                  </a:txBody>
                  <a:tcPr marL="55080" marR="55080" marT="27540" marB="27540" anchor="ctr">
                    <a:lnL>
                      <a:noFill/>
                    </a:lnL>
                    <a:lnR>
                      <a:noFill/>
                    </a:lnR>
                    <a:lnT>
                      <a:noFill/>
                    </a:lnT>
                    <a:lnB>
                      <a:noFill/>
                    </a:lnB>
                    <a:solidFill>
                      <a:srgbClr val="FFFFFF"/>
                    </a:solidFill>
                  </a:tcPr>
                </a:tc>
                <a:tc>
                  <a:txBody>
                    <a:bodyPr/>
                    <a:lstStyle/>
                    <a:p>
                      <a:endParaRPr lang="zh-CN" altLang="en-US" sz="1400" dirty="0"/>
                    </a:p>
                  </a:txBody>
                  <a:tcPr marL="55080" marR="55080" marT="27540" marB="27540" anchor="ctr">
                    <a:lnL>
                      <a:noFill/>
                    </a:lnL>
                    <a:lnR>
                      <a:noFill/>
                    </a:lnR>
                    <a:lnT>
                      <a:noFill/>
                    </a:lnT>
                    <a:lnB>
                      <a:noFill/>
                    </a:lnB>
                    <a:solidFill>
                      <a:srgbClr val="FFFFFF"/>
                    </a:solidFill>
                  </a:tcPr>
                </a:tc>
                <a:tc>
                  <a:txBody>
                    <a:bodyPr/>
                    <a:lstStyle/>
                    <a:p>
                      <a:r>
                        <a:rPr lang="en-US" altLang="zh-CN" sz="1400" dirty="0">
                          <a:solidFill>
                            <a:srgbClr val="FF0000"/>
                          </a:solidFill>
                        </a:rPr>
                        <a:t>39.8609%</a:t>
                      </a:r>
                    </a:p>
                  </a:txBody>
                  <a:tcPr marL="55080" marR="55080" marT="27540" marB="27540" anchor="ctr">
                    <a:lnL>
                      <a:noFill/>
                    </a:lnL>
                    <a:lnR>
                      <a:noFill/>
                    </a:lnR>
                    <a:lnT>
                      <a:noFill/>
                    </a:lnT>
                    <a:lnB>
                      <a:noFill/>
                    </a:lnB>
                    <a:solidFill>
                      <a:srgbClr val="FFFFFF"/>
                    </a:solidFill>
                  </a:tcPr>
                </a:tc>
                <a:extLst>
                  <a:ext uri="{0D108BD9-81ED-4DB2-BD59-A6C34878D82A}">
                    <a16:rowId xmlns:a16="http://schemas.microsoft.com/office/drawing/2014/main" val="2586952800"/>
                  </a:ext>
                </a:extLst>
              </a:tr>
            </a:tbl>
          </a:graphicData>
        </a:graphic>
      </p:graphicFrame>
      <p:sp>
        <p:nvSpPr>
          <p:cNvPr id="6" name="文本框 5">
            <a:extLst>
              <a:ext uri="{FF2B5EF4-FFF2-40B4-BE49-F238E27FC236}">
                <a16:creationId xmlns:a16="http://schemas.microsoft.com/office/drawing/2014/main" id="{9D7E8D11-E902-A549-B02D-6500FCDB5792}"/>
              </a:ext>
            </a:extLst>
          </p:cNvPr>
          <p:cNvSpPr txBox="1"/>
          <p:nvPr/>
        </p:nvSpPr>
        <p:spPr>
          <a:xfrm>
            <a:off x="7777017" y="2948790"/>
            <a:ext cx="2955636" cy="307777"/>
          </a:xfrm>
          <a:prstGeom prst="rect">
            <a:avLst/>
          </a:prstGeom>
          <a:noFill/>
        </p:spPr>
        <p:txBody>
          <a:bodyPr wrap="square" rtlCol="0">
            <a:spAutoFit/>
          </a:bodyPr>
          <a:lstStyle/>
          <a:p>
            <a:r>
              <a:rPr kumimoji="1" lang="en-US" altLang="zh-CN" sz="1400" dirty="0">
                <a:solidFill>
                  <a:schemeClr val="tx2"/>
                </a:solidFill>
              </a:rPr>
              <a:t>2019-12-15</a:t>
            </a:r>
            <a:r>
              <a:rPr kumimoji="1" lang="zh-CN" altLang="en-US" sz="1400" dirty="0">
                <a:solidFill>
                  <a:schemeClr val="tx2"/>
                </a:solidFill>
              </a:rPr>
              <a:t>数据</a:t>
            </a:r>
          </a:p>
        </p:txBody>
      </p:sp>
      <p:graphicFrame>
        <p:nvGraphicFramePr>
          <p:cNvPr id="7" name="表格 6">
            <a:extLst>
              <a:ext uri="{FF2B5EF4-FFF2-40B4-BE49-F238E27FC236}">
                <a16:creationId xmlns:a16="http://schemas.microsoft.com/office/drawing/2014/main" id="{59B083FA-AE2C-624D-BCBF-8DB008ED052C}"/>
              </a:ext>
            </a:extLst>
          </p:cNvPr>
          <p:cNvGraphicFramePr>
            <a:graphicFrameLocks noGrp="1"/>
          </p:cNvGraphicFramePr>
          <p:nvPr/>
        </p:nvGraphicFramePr>
        <p:xfrm>
          <a:off x="5994400" y="4281584"/>
          <a:ext cx="5190835" cy="1073760"/>
        </p:xfrm>
        <a:graphic>
          <a:graphicData uri="http://schemas.openxmlformats.org/drawingml/2006/table">
            <a:tbl>
              <a:tblPr/>
              <a:tblGrid>
                <a:gridCol w="2004291">
                  <a:extLst>
                    <a:ext uri="{9D8B030D-6E8A-4147-A177-3AD203B41FA5}">
                      <a16:colId xmlns:a16="http://schemas.microsoft.com/office/drawing/2014/main" val="1450300762"/>
                    </a:ext>
                  </a:extLst>
                </a:gridCol>
                <a:gridCol w="1727200">
                  <a:extLst>
                    <a:ext uri="{9D8B030D-6E8A-4147-A177-3AD203B41FA5}">
                      <a16:colId xmlns:a16="http://schemas.microsoft.com/office/drawing/2014/main" val="3803265248"/>
                    </a:ext>
                  </a:extLst>
                </a:gridCol>
                <a:gridCol w="1459344">
                  <a:extLst>
                    <a:ext uri="{9D8B030D-6E8A-4147-A177-3AD203B41FA5}">
                      <a16:colId xmlns:a16="http://schemas.microsoft.com/office/drawing/2014/main" val="1238452180"/>
                    </a:ext>
                  </a:extLst>
                </a:gridCol>
              </a:tblGrid>
              <a:tr h="220321">
                <a:tc>
                  <a:txBody>
                    <a:bodyPr/>
                    <a:lstStyle/>
                    <a:p>
                      <a:endParaRPr lang="zh-CN" altLang="en-US" sz="1400" dirty="0"/>
                    </a:p>
                  </a:txBody>
                  <a:tcPr marL="55080" marR="55080" marT="27540" marB="27540" anchor="ctr">
                    <a:lnL>
                      <a:noFill/>
                    </a:lnL>
                    <a:lnR>
                      <a:noFill/>
                    </a:lnR>
                    <a:lnB>
                      <a:noFill/>
                    </a:lnB>
                    <a:solidFill>
                      <a:srgbClr val="FFFFFF"/>
                    </a:solidFill>
                  </a:tcPr>
                </a:tc>
                <a:tc>
                  <a:txBody>
                    <a:bodyPr/>
                    <a:lstStyle/>
                    <a:p>
                      <a:r>
                        <a:rPr lang="zh-CN" altLang="en" sz="1400" dirty="0"/>
                        <a:t>不</a:t>
                      </a:r>
                      <a:r>
                        <a:rPr lang="zh-CN" altLang="en-US" sz="1400" dirty="0"/>
                        <a:t>支持本地策略</a:t>
                      </a:r>
                      <a:endParaRPr lang="en" altLang="zh-CN" sz="1400" dirty="0"/>
                    </a:p>
                  </a:txBody>
                  <a:tcPr marL="55080" marR="55080" marT="27540" marB="27540" anchor="ctr">
                    <a:lnL>
                      <a:noFill/>
                    </a:lnL>
                    <a:lnR>
                      <a:noFill/>
                    </a:lnR>
                    <a:lnB>
                      <a:noFill/>
                    </a:lnB>
                    <a:solidFill>
                      <a:srgbClr val="FFFFFF"/>
                    </a:solidFill>
                  </a:tcPr>
                </a:tc>
                <a:tc>
                  <a:txBody>
                    <a:bodyPr/>
                    <a:lstStyle/>
                    <a:p>
                      <a:r>
                        <a:rPr lang="zh-CN" altLang="en-US" sz="1400" dirty="0"/>
                        <a:t>云端</a:t>
                      </a:r>
                      <a:r>
                        <a:rPr lang="en-US" altLang="zh-CN" sz="1400" dirty="0"/>
                        <a:t>&amp;&amp;</a:t>
                      </a:r>
                      <a:r>
                        <a:rPr lang="zh-CN" altLang="en-US" sz="1400" dirty="0"/>
                        <a:t>本地策略</a:t>
                      </a:r>
                      <a:endParaRPr lang="en" altLang="zh-CN" sz="1400" dirty="0"/>
                    </a:p>
                  </a:txBody>
                  <a:tcPr marL="55080" marR="55080" marT="27540" marB="27540" anchor="ctr">
                    <a:lnL>
                      <a:noFill/>
                    </a:lnL>
                    <a:lnR>
                      <a:noFill/>
                    </a:lnR>
                    <a:lnB>
                      <a:noFill/>
                    </a:lnB>
                    <a:solidFill>
                      <a:srgbClr val="FFFFFF"/>
                    </a:solidFill>
                  </a:tcPr>
                </a:tc>
                <a:extLst>
                  <a:ext uri="{0D108BD9-81ED-4DB2-BD59-A6C34878D82A}">
                    <a16:rowId xmlns:a16="http://schemas.microsoft.com/office/drawing/2014/main" val="4258742723"/>
                  </a:ext>
                </a:extLst>
              </a:tr>
              <a:tr h="220321">
                <a:tc>
                  <a:txBody>
                    <a:bodyPr/>
                    <a:lstStyle/>
                    <a:p>
                      <a:r>
                        <a:rPr lang="zh-CN" altLang="en-US" sz="1400" dirty="0"/>
                        <a:t>数目</a:t>
                      </a:r>
                    </a:p>
                  </a:txBody>
                  <a:tcPr marL="55080" marR="55080" marT="27540" marB="27540" anchor="ctr">
                    <a:lnL>
                      <a:noFill/>
                    </a:lnL>
                    <a:lnR>
                      <a:noFill/>
                    </a:lnR>
                    <a:lnT>
                      <a:noFill/>
                    </a:lnT>
                    <a:lnB>
                      <a:noFill/>
                    </a:lnB>
                    <a:solidFill>
                      <a:srgbClr val="C0FFFF"/>
                    </a:solidFill>
                  </a:tcPr>
                </a:tc>
                <a:tc>
                  <a:txBody>
                    <a:bodyPr/>
                    <a:lstStyle/>
                    <a:p>
                      <a:r>
                        <a:rPr lang="en-US" altLang="zh-CN" sz="1400" dirty="0"/>
                        <a:t>9833</a:t>
                      </a:r>
                    </a:p>
                  </a:txBody>
                  <a:tcPr marL="55080" marR="55080" marT="27540" marB="27540" anchor="ctr">
                    <a:lnL>
                      <a:noFill/>
                    </a:lnL>
                    <a:lnR>
                      <a:noFill/>
                    </a:lnR>
                    <a:lnT>
                      <a:noFill/>
                    </a:lnT>
                    <a:lnB>
                      <a:noFill/>
                    </a:lnB>
                    <a:solidFill>
                      <a:srgbClr val="C0FFFF"/>
                    </a:solidFill>
                  </a:tcPr>
                </a:tc>
                <a:tc>
                  <a:txBody>
                    <a:bodyPr/>
                    <a:lstStyle/>
                    <a:p>
                      <a:r>
                        <a:rPr lang="en-US" altLang="zh-CN" sz="1400"/>
                        <a:t>90602</a:t>
                      </a:r>
                    </a:p>
                  </a:txBody>
                  <a:tcPr marL="55080" marR="55080" marT="27540" marB="27540" anchor="ctr">
                    <a:lnL>
                      <a:noFill/>
                    </a:lnL>
                    <a:lnR>
                      <a:noFill/>
                    </a:lnR>
                    <a:lnT>
                      <a:noFill/>
                    </a:lnT>
                    <a:lnB>
                      <a:noFill/>
                    </a:lnB>
                    <a:solidFill>
                      <a:srgbClr val="C0FFFF"/>
                    </a:solidFill>
                  </a:tcPr>
                </a:tc>
                <a:extLst>
                  <a:ext uri="{0D108BD9-81ED-4DB2-BD59-A6C34878D82A}">
                    <a16:rowId xmlns:a16="http://schemas.microsoft.com/office/drawing/2014/main" val="2394296450"/>
                  </a:ext>
                </a:extLst>
              </a:tr>
              <a:tr h="220321">
                <a:tc>
                  <a:txBody>
                    <a:bodyPr/>
                    <a:lstStyle/>
                    <a:p>
                      <a:r>
                        <a:rPr lang="zh-CN" altLang="en-US" sz="1400" dirty="0"/>
                        <a:t>加载成功比例</a:t>
                      </a:r>
                    </a:p>
                  </a:txBody>
                  <a:tcPr marL="55080" marR="55080" marT="27540" marB="27540" anchor="ctr">
                    <a:lnL>
                      <a:noFill/>
                    </a:lnL>
                    <a:lnR>
                      <a:noFill/>
                    </a:lnR>
                    <a:lnT>
                      <a:noFill/>
                    </a:lnT>
                    <a:lnB>
                      <a:noFill/>
                    </a:lnB>
                    <a:solidFill>
                      <a:srgbClr val="C0FFFF"/>
                    </a:solidFill>
                  </a:tcPr>
                </a:tc>
                <a:tc>
                  <a:txBody>
                    <a:bodyPr/>
                    <a:lstStyle/>
                    <a:p>
                      <a:r>
                        <a:rPr lang="en-US" altLang="zh-CN" sz="1400" dirty="0"/>
                        <a:t>68.2701%</a:t>
                      </a:r>
                    </a:p>
                  </a:txBody>
                  <a:tcPr marL="55080" marR="55080" marT="27540" marB="27540" anchor="ctr">
                    <a:lnL>
                      <a:noFill/>
                    </a:lnL>
                    <a:lnR>
                      <a:noFill/>
                    </a:lnR>
                    <a:lnT>
                      <a:noFill/>
                    </a:lnT>
                    <a:lnB>
                      <a:noFill/>
                    </a:lnB>
                    <a:solidFill>
                      <a:srgbClr val="C0FFFF"/>
                    </a:solidFill>
                  </a:tcPr>
                </a:tc>
                <a:tc>
                  <a:txBody>
                    <a:bodyPr/>
                    <a:lstStyle/>
                    <a:p>
                      <a:r>
                        <a:rPr lang="en-US" altLang="zh-CN" sz="1400" dirty="0"/>
                        <a:t>81.3459%</a:t>
                      </a:r>
                    </a:p>
                  </a:txBody>
                  <a:tcPr marL="55080" marR="55080" marT="27540" marB="27540" anchor="ctr">
                    <a:lnL>
                      <a:noFill/>
                    </a:lnL>
                    <a:lnR>
                      <a:noFill/>
                    </a:lnR>
                    <a:lnT>
                      <a:noFill/>
                    </a:lnT>
                    <a:lnB>
                      <a:noFill/>
                    </a:lnB>
                    <a:solidFill>
                      <a:srgbClr val="C0FFFF"/>
                    </a:solidFill>
                  </a:tcPr>
                </a:tc>
                <a:extLst>
                  <a:ext uri="{0D108BD9-81ED-4DB2-BD59-A6C34878D82A}">
                    <a16:rowId xmlns:a16="http://schemas.microsoft.com/office/drawing/2014/main" val="2179138930"/>
                  </a:ext>
                </a:extLst>
              </a:tr>
              <a:tr h="220321">
                <a:tc>
                  <a:txBody>
                    <a:bodyPr/>
                    <a:lstStyle/>
                    <a:p>
                      <a:r>
                        <a:rPr lang="zh-CN" altLang="en-US" sz="1400" dirty="0"/>
                        <a:t>本地策略成功跑完比例</a:t>
                      </a:r>
                    </a:p>
                  </a:txBody>
                  <a:tcPr marL="55080" marR="55080" marT="27540" marB="27540" anchor="ctr">
                    <a:lnL>
                      <a:noFill/>
                    </a:lnL>
                    <a:lnR>
                      <a:noFill/>
                    </a:lnR>
                    <a:lnT>
                      <a:noFill/>
                    </a:lnT>
                    <a:lnB>
                      <a:noFill/>
                    </a:lnB>
                    <a:solidFill>
                      <a:srgbClr val="FFFFFF"/>
                    </a:solidFill>
                  </a:tcPr>
                </a:tc>
                <a:tc>
                  <a:txBody>
                    <a:bodyPr/>
                    <a:lstStyle/>
                    <a:p>
                      <a:endParaRPr lang="en-US" altLang="zh-CN" sz="1400" dirty="0"/>
                    </a:p>
                  </a:txBody>
                  <a:tcPr marL="55080" marR="55080" marT="27540" marB="27540" anchor="ctr">
                    <a:lnL>
                      <a:noFill/>
                    </a:lnL>
                    <a:lnR>
                      <a:noFill/>
                    </a:lnR>
                    <a:lnT>
                      <a:noFill/>
                    </a:lnT>
                    <a:lnB>
                      <a:noFill/>
                    </a:lnB>
                    <a:solidFill>
                      <a:srgbClr val="FFFFFF"/>
                    </a:solidFill>
                  </a:tcPr>
                </a:tc>
                <a:tc>
                  <a:txBody>
                    <a:bodyPr/>
                    <a:lstStyle/>
                    <a:p>
                      <a:r>
                        <a:rPr lang="en-US" altLang="zh-CN" sz="1400" dirty="0">
                          <a:solidFill>
                            <a:srgbClr val="FF0000"/>
                          </a:solidFill>
                        </a:rPr>
                        <a:t>56.5848%</a:t>
                      </a:r>
                    </a:p>
                  </a:txBody>
                  <a:tcPr marL="55080" marR="55080" marT="27540" marB="27540" anchor="ctr">
                    <a:lnL>
                      <a:noFill/>
                    </a:lnL>
                    <a:lnR>
                      <a:noFill/>
                    </a:lnR>
                    <a:lnT>
                      <a:noFill/>
                    </a:lnT>
                    <a:lnB>
                      <a:noFill/>
                    </a:lnB>
                    <a:solidFill>
                      <a:srgbClr val="FFFFFF"/>
                    </a:solidFill>
                  </a:tcPr>
                </a:tc>
                <a:extLst>
                  <a:ext uri="{0D108BD9-81ED-4DB2-BD59-A6C34878D82A}">
                    <a16:rowId xmlns:a16="http://schemas.microsoft.com/office/drawing/2014/main" val="2686967488"/>
                  </a:ext>
                </a:extLst>
              </a:tr>
            </a:tbl>
          </a:graphicData>
        </a:graphic>
      </p:graphicFrame>
      <p:sp>
        <p:nvSpPr>
          <p:cNvPr id="9" name="文本框 8">
            <a:extLst>
              <a:ext uri="{FF2B5EF4-FFF2-40B4-BE49-F238E27FC236}">
                <a16:creationId xmlns:a16="http://schemas.microsoft.com/office/drawing/2014/main" id="{B872D74D-F642-344C-9046-CB4246249C5E}"/>
              </a:ext>
            </a:extLst>
          </p:cNvPr>
          <p:cNvSpPr txBox="1"/>
          <p:nvPr/>
        </p:nvSpPr>
        <p:spPr>
          <a:xfrm>
            <a:off x="7777017" y="5690773"/>
            <a:ext cx="2955636" cy="307777"/>
          </a:xfrm>
          <a:prstGeom prst="rect">
            <a:avLst/>
          </a:prstGeom>
          <a:noFill/>
        </p:spPr>
        <p:txBody>
          <a:bodyPr wrap="square" rtlCol="0">
            <a:spAutoFit/>
          </a:bodyPr>
          <a:lstStyle/>
          <a:p>
            <a:r>
              <a:rPr kumimoji="1" lang="en-US" altLang="zh-CN" sz="1400" dirty="0">
                <a:solidFill>
                  <a:schemeClr val="tx2"/>
                </a:solidFill>
              </a:rPr>
              <a:t>2020-04-20</a:t>
            </a:r>
            <a:r>
              <a:rPr kumimoji="1" lang="zh-CN" altLang="en-US" sz="1400" dirty="0">
                <a:solidFill>
                  <a:schemeClr val="tx2"/>
                </a:solidFill>
              </a:rPr>
              <a:t>数据</a:t>
            </a:r>
          </a:p>
        </p:txBody>
      </p:sp>
    </p:spTree>
    <p:extLst>
      <p:ext uri="{BB962C8B-B14F-4D97-AF65-F5344CB8AC3E}">
        <p14:creationId xmlns:p14="http://schemas.microsoft.com/office/powerpoint/2010/main" val="49554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D731C-9D14-AE49-8633-969712DBE177}"/>
              </a:ext>
            </a:extLst>
          </p:cNvPr>
          <p:cNvSpPr>
            <a:spLocks noGrp="1"/>
          </p:cNvSpPr>
          <p:nvPr>
            <p:ph type="title"/>
          </p:nvPr>
        </p:nvSpPr>
        <p:spPr/>
        <p:txBody>
          <a:bodyPr/>
          <a:lstStyle/>
          <a:p>
            <a:r>
              <a:rPr kumimoji="1" lang="zh-CN" altLang="en-US" dirty="0"/>
              <a:t>实验与结论</a:t>
            </a:r>
          </a:p>
        </p:txBody>
      </p:sp>
      <p:sp>
        <p:nvSpPr>
          <p:cNvPr id="3" name="内容占位符 2">
            <a:extLst>
              <a:ext uri="{FF2B5EF4-FFF2-40B4-BE49-F238E27FC236}">
                <a16:creationId xmlns:a16="http://schemas.microsoft.com/office/drawing/2014/main" id="{42CB5DBD-4E8A-AF4C-A2C3-A20ED3A6D74F}"/>
              </a:ext>
            </a:extLst>
          </p:cNvPr>
          <p:cNvSpPr>
            <a:spLocks noGrp="1"/>
          </p:cNvSpPr>
          <p:nvPr>
            <p:ph idx="1"/>
          </p:nvPr>
        </p:nvSpPr>
        <p:spPr/>
        <p:txBody>
          <a:bodyPr/>
          <a:lstStyle/>
          <a:p>
            <a:r>
              <a:rPr kumimoji="1" lang="zh-CN" altLang="en-US" dirty="0"/>
              <a:t>用户</a:t>
            </a:r>
            <a:r>
              <a:rPr kumimoji="1" lang="en-US" altLang="zh-CN" dirty="0"/>
              <a:t>GPU</a:t>
            </a:r>
            <a:r>
              <a:rPr kumimoji="1" lang="zh-CN" altLang="en-US" dirty="0"/>
              <a:t>对核心指标的影响</a:t>
            </a:r>
            <a:endParaRPr kumimoji="1" lang="en-US" altLang="zh-CN" dirty="0"/>
          </a:p>
          <a:p>
            <a:endParaRPr kumimoji="1" lang="en-US" altLang="zh-CN" dirty="0"/>
          </a:p>
          <a:p>
            <a:pPr lvl="1"/>
            <a:r>
              <a:rPr kumimoji="1" lang="zh-CN" altLang="en-US" dirty="0"/>
              <a:t>尝试获取</a:t>
            </a:r>
            <a:r>
              <a:rPr kumimoji="1" lang="en-US" altLang="zh-CN" dirty="0"/>
              <a:t>GPU</a:t>
            </a:r>
            <a:r>
              <a:rPr kumimoji="1" lang="zh-CN" altLang="en-US" dirty="0"/>
              <a:t>的型号</a:t>
            </a:r>
            <a:endParaRPr kumimoji="1" lang="en-US" altLang="zh-CN" dirty="0"/>
          </a:p>
          <a:p>
            <a:pPr marL="457200" lvl="1" indent="0">
              <a:buNone/>
            </a:pPr>
            <a:r>
              <a:rPr kumimoji="1" lang="zh-CN" altLang="en-US" dirty="0"/>
              <a:t>   </a:t>
            </a:r>
            <a:r>
              <a:rPr kumimoji="1" lang="en-US" altLang="zh-CN" dirty="0"/>
              <a:t>-</a:t>
            </a:r>
            <a:r>
              <a:rPr kumimoji="1" lang="zh-CN" altLang="en-US" dirty="0"/>
              <a:t> </a:t>
            </a:r>
            <a:r>
              <a:rPr kumimoji="1" lang="en-US" altLang="zh-CN" sz="2000" dirty="0" err="1"/>
              <a:t>Webgl</a:t>
            </a:r>
            <a:endParaRPr kumimoji="1" lang="en-US" altLang="zh-CN" sz="2000" dirty="0"/>
          </a:p>
          <a:p>
            <a:pPr marL="457200" lvl="1" indent="0">
              <a:buNone/>
            </a:pPr>
            <a:r>
              <a:rPr kumimoji="1" lang="zh-CN" altLang="en-US" sz="2000" dirty="0"/>
              <a:t>    </a:t>
            </a:r>
            <a:r>
              <a:rPr kumimoji="1" lang="en-US" altLang="zh-CN" sz="2000" dirty="0"/>
              <a:t>-</a:t>
            </a:r>
            <a:r>
              <a:rPr kumimoji="1" lang="zh-CN" altLang="en-US" sz="2000" dirty="0"/>
              <a:t> </a:t>
            </a:r>
            <a:r>
              <a:rPr kumimoji="1" lang="en-US" altLang="zh-CN" sz="2000" dirty="0" err="1"/>
              <a:t>OffscreenCanvas</a:t>
            </a:r>
            <a:endParaRPr kumimoji="1" lang="en-US" altLang="zh-CN" sz="2000" dirty="0"/>
          </a:p>
          <a:p>
            <a:endParaRPr kumimoji="1" lang="zh-CN" altLang="en-US" dirty="0"/>
          </a:p>
        </p:txBody>
      </p:sp>
      <p:pic>
        <p:nvPicPr>
          <p:cNvPr id="4" name="图片 3">
            <a:extLst>
              <a:ext uri="{FF2B5EF4-FFF2-40B4-BE49-F238E27FC236}">
                <a16:creationId xmlns:a16="http://schemas.microsoft.com/office/drawing/2014/main" id="{7DEC1ACC-2A2C-A548-ACA6-0CBB88E72F38}"/>
              </a:ext>
            </a:extLst>
          </p:cNvPr>
          <p:cNvPicPr>
            <a:picLocks noChangeAspect="1"/>
          </p:cNvPicPr>
          <p:nvPr/>
        </p:nvPicPr>
        <p:blipFill>
          <a:blip r:embed="rId2"/>
          <a:stretch>
            <a:fillRect/>
          </a:stretch>
        </p:blipFill>
        <p:spPr>
          <a:xfrm>
            <a:off x="5254446" y="2295695"/>
            <a:ext cx="7029918" cy="4642399"/>
          </a:xfrm>
          <a:prstGeom prst="rect">
            <a:avLst/>
          </a:prstGeom>
        </p:spPr>
      </p:pic>
    </p:spTree>
    <p:extLst>
      <p:ext uri="{BB962C8B-B14F-4D97-AF65-F5344CB8AC3E}">
        <p14:creationId xmlns:p14="http://schemas.microsoft.com/office/powerpoint/2010/main" val="176947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it-IT" altLang="zh-CN" dirty="0" err="1"/>
              <a:t>WebAssembly</a:t>
            </a:r>
            <a:r>
              <a:rPr lang="zh-CN" altLang="it-IT" dirty="0"/>
              <a:t>的兼容性</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13172"/>
            <a:ext cx="8131708" cy="4641850"/>
          </a:xfrm>
        </p:spPr>
      </p:pic>
      <p:sp>
        <p:nvSpPr>
          <p:cNvPr id="5" name="文本框 4"/>
          <p:cNvSpPr txBox="1"/>
          <p:nvPr/>
        </p:nvSpPr>
        <p:spPr>
          <a:xfrm>
            <a:off x="9199756" y="4817327"/>
            <a:ext cx="1980029" cy="1015663"/>
          </a:xfrm>
          <a:prstGeom prst="rect">
            <a:avLst/>
          </a:prstGeom>
          <a:noFill/>
        </p:spPr>
        <p:txBody>
          <a:bodyPr wrap="none" rtlCol="0">
            <a:spAutoFit/>
          </a:bodyPr>
          <a:lstStyle/>
          <a:p>
            <a:r>
              <a:rPr kumimoji="1" lang="en-US" altLang="zh-CN" sz="2000" dirty="0">
                <a:latin typeface="Hiragino Sans GB W3" charset="-122"/>
                <a:ea typeface="Hiragino Sans GB W3" charset="-122"/>
                <a:cs typeface="Hiragino Sans GB W3" charset="-122"/>
              </a:rPr>
              <a:t>2017 Oct.</a:t>
            </a:r>
          </a:p>
          <a:p>
            <a:r>
              <a:rPr lang="zh-CN" altLang="en-US" sz="2000" dirty="0">
                <a:latin typeface="Hiragino Sans GB W3" charset="-122"/>
                <a:ea typeface="Hiragino Sans GB W3" charset="-122"/>
                <a:cs typeface="Hiragino Sans GB W3" charset="-122"/>
              </a:rPr>
              <a:t>主流桌面浏览器</a:t>
            </a:r>
            <a:endParaRPr lang="en-US" altLang="zh-CN" sz="2000" dirty="0">
              <a:latin typeface="Hiragino Sans GB W3" charset="-122"/>
              <a:ea typeface="Hiragino Sans GB W3" charset="-122"/>
              <a:cs typeface="Hiragino Sans GB W3" charset="-122"/>
            </a:endParaRPr>
          </a:p>
          <a:p>
            <a:r>
              <a:rPr lang="zh-CN" altLang="en-US" sz="2000" dirty="0">
                <a:latin typeface="Hiragino Sans GB W3" charset="-122"/>
                <a:ea typeface="Hiragino Sans GB W3" charset="-122"/>
                <a:cs typeface="Hiragino Sans GB W3" charset="-122"/>
              </a:rPr>
              <a:t>全部支持</a:t>
            </a:r>
          </a:p>
        </p:txBody>
      </p:sp>
      <p:pic>
        <p:nvPicPr>
          <p:cNvPr id="6" name="图片 5"/>
          <p:cNvPicPr>
            <a:picLocks noChangeAspect="1"/>
          </p:cNvPicPr>
          <p:nvPr/>
        </p:nvPicPr>
        <p:blipFill>
          <a:blip r:embed="rId3"/>
          <a:stretch>
            <a:fillRect/>
          </a:stretch>
        </p:blipFill>
        <p:spPr>
          <a:xfrm>
            <a:off x="9199756" y="1711390"/>
            <a:ext cx="1026532" cy="1099856"/>
          </a:xfrm>
          <a:prstGeom prst="rect">
            <a:avLst/>
          </a:prstGeom>
        </p:spPr>
      </p:pic>
      <p:pic>
        <p:nvPicPr>
          <p:cNvPr id="7" name="图片 6"/>
          <p:cNvPicPr>
            <a:picLocks noChangeAspect="1"/>
          </p:cNvPicPr>
          <p:nvPr/>
        </p:nvPicPr>
        <p:blipFill>
          <a:blip r:embed="rId4"/>
          <a:stretch>
            <a:fillRect/>
          </a:stretch>
        </p:blipFill>
        <p:spPr>
          <a:xfrm>
            <a:off x="10564427" y="1711390"/>
            <a:ext cx="1099856" cy="1099856"/>
          </a:xfrm>
          <a:prstGeom prst="rect">
            <a:avLst/>
          </a:prstGeom>
        </p:spPr>
      </p:pic>
      <p:pic>
        <p:nvPicPr>
          <p:cNvPr id="8" name="图片 7"/>
          <p:cNvPicPr>
            <a:picLocks noChangeAspect="1"/>
          </p:cNvPicPr>
          <p:nvPr/>
        </p:nvPicPr>
        <p:blipFill>
          <a:blip r:embed="rId5"/>
          <a:stretch>
            <a:fillRect/>
          </a:stretch>
        </p:blipFill>
        <p:spPr>
          <a:xfrm>
            <a:off x="9199756" y="2996220"/>
            <a:ext cx="1026532" cy="1026532"/>
          </a:xfrm>
          <a:prstGeom prst="rect">
            <a:avLst/>
          </a:prstGeom>
        </p:spPr>
      </p:pic>
      <p:pic>
        <p:nvPicPr>
          <p:cNvPr id="9" name="图片 8"/>
          <p:cNvPicPr>
            <a:picLocks noChangeAspect="1"/>
          </p:cNvPicPr>
          <p:nvPr/>
        </p:nvPicPr>
        <p:blipFill>
          <a:blip r:embed="rId6"/>
          <a:stretch>
            <a:fillRect/>
          </a:stretch>
        </p:blipFill>
        <p:spPr>
          <a:xfrm>
            <a:off x="10603510" y="3001062"/>
            <a:ext cx="1021690" cy="1021690"/>
          </a:xfrm>
          <a:prstGeom prst="rect">
            <a:avLst/>
          </a:prstGeom>
        </p:spPr>
      </p:pic>
    </p:spTree>
    <p:extLst>
      <p:ext uri="{BB962C8B-B14F-4D97-AF65-F5344CB8AC3E}">
        <p14:creationId xmlns:p14="http://schemas.microsoft.com/office/powerpoint/2010/main" val="976681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9508B-69AE-DD43-A2BF-F284F7D8D434}"/>
              </a:ext>
            </a:extLst>
          </p:cNvPr>
          <p:cNvSpPr>
            <a:spLocks noGrp="1"/>
          </p:cNvSpPr>
          <p:nvPr>
            <p:ph type="title"/>
          </p:nvPr>
        </p:nvSpPr>
        <p:spPr/>
        <p:txBody>
          <a:bodyPr/>
          <a:lstStyle/>
          <a:p>
            <a:r>
              <a:rPr kumimoji="1" lang="zh-CN" altLang="en-US" dirty="0"/>
              <a:t>实验与结论</a:t>
            </a:r>
          </a:p>
        </p:txBody>
      </p:sp>
      <p:sp>
        <p:nvSpPr>
          <p:cNvPr id="3" name="内容占位符 2">
            <a:extLst>
              <a:ext uri="{FF2B5EF4-FFF2-40B4-BE49-F238E27FC236}">
                <a16:creationId xmlns:a16="http://schemas.microsoft.com/office/drawing/2014/main" id="{505A3C0F-B244-D34B-9EF8-8DEC5C2D9DD1}"/>
              </a:ext>
            </a:extLst>
          </p:cNvPr>
          <p:cNvSpPr>
            <a:spLocks noGrp="1"/>
          </p:cNvSpPr>
          <p:nvPr>
            <p:ph idx="1"/>
          </p:nvPr>
        </p:nvSpPr>
        <p:spPr/>
        <p:txBody>
          <a:bodyPr/>
          <a:lstStyle/>
          <a:p>
            <a:r>
              <a:rPr kumimoji="1" lang="zh-CN" altLang="en-US" dirty="0"/>
              <a:t>用户</a:t>
            </a:r>
            <a:r>
              <a:rPr kumimoji="1" lang="en-US" altLang="zh-CN" dirty="0"/>
              <a:t>GPU</a:t>
            </a:r>
            <a:r>
              <a:rPr kumimoji="1" lang="zh-CN" altLang="en-US" dirty="0"/>
              <a:t>对核心指标的影响</a:t>
            </a:r>
            <a:endParaRPr kumimoji="1" lang="en-US" altLang="zh-CN" dirty="0"/>
          </a:p>
          <a:p>
            <a:endParaRPr kumimoji="1" lang="en-US" altLang="zh-CN" dirty="0"/>
          </a:p>
          <a:p>
            <a:pPr lvl="1"/>
            <a:r>
              <a:rPr kumimoji="1" lang="zh-CN" altLang="en-US" sz="2000" dirty="0"/>
              <a:t>约</a:t>
            </a:r>
            <a:r>
              <a:rPr kumimoji="1" lang="en-US" altLang="zh-CN" sz="2000" dirty="0"/>
              <a:t>50%</a:t>
            </a:r>
            <a:r>
              <a:rPr kumimoji="1" lang="zh-CN" altLang="en-US" sz="2000" dirty="0"/>
              <a:t>的投稿用户有好的</a:t>
            </a:r>
            <a:r>
              <a:rPr kumimoji="1" lang="en-US" altLang="zh-CN" sz="2000" dirty="0"/>
              <a:t>GPU</a:t>
            </a:r>
          </a:p>
          <a:p>
            <a:pPr lvl="1"/>
            <a:r>
              <a:rPr kumimoji="1" lang="zh-CN" altLang="en-US" sz="2000" dirty="0"/>
              <a:t>有好机器的用户，展现率高</a:t>
            </a:r>
            <a:endParaRPr kumimoji="1" lang="en-US" altLang="zh-CN" sz="2000" dirty="0"/>
          </a:p>
          <a:p>
            <a:pPr lvl="1"/>
            <a:endParaRPr kumimoji="1" lang="en-US" altLang="zh-CN" sz="2000" dirty="0">
              <a:solidFill>
                <a:srgbClr val="C00000"/>
              </a:solidFill>
            </a:endParaRPr>
          </a:p>
          <a:p>
            <a:pPr lvl="1"/>
            <a:endParaRPr kumimoji="1" lang="en-US" altLang="zh-CN" sz="2000" dirty="0">
              <a:solidFill>
                <a:srgbClr val="C00000"/>
              </a:solidFill>
            </a:endParaRPr>
          </a:p>
          <a:p>
            <a:pPr lvl="1"/>
            <a:endParaRPr kumimoji="1" lang="en-US" altLang="zh-CN" sz="2000" dirty="0">
              <a:solidFill>
                <a:srgbClr val="C00000"/>
              </a:solidFill>
            </a:endParaRPr>
          </a:p>
          <a:p>
            <a:pPr lvl="1"/>
            <a:endParaRPr kumimoji="1" lang="en-US" altLang="zh-CN" sz="2000" dirty="0">
              <a:solidFill>
                <a:srgbClr val="C00000"/>
              </a:solidFill>
            </a:endParaRPr>
          </a:p>
          <a:p>
            <a:pPr marL="457200" lvl="1" indent="0">
              <a:buNone/>
            </a:pPr>
            <a:r>
              <a:rPr kumimoji="1" lang="en-US" altLang="zh-CN" dirty="0">
                <a:solidFill>
                  <a:srgbClr val="C00000"/>
                </a:solidFill>
              </a:rPr>
              <a:t>GPU</a:t>
            </a:r>
            <a:r>
              <a:rPr kumimoji="1" lang="zh-CN" altLang="en-US" dirty="0">
                <a:solidFill>
                  <a:srgbClr val="C00000"/>
                </a:solidFill>
              </a:rPr>
              <a:t>（机器性能）是决定本地策略是否运行成功的重要因素</a:t>
            </a:r>
          </a:p>
        </p:txBody>
      </p:sp>
      <p:graphicFrame>
        <p:nvGraphicFramePr>
          <p:cNvPr id="4" name="表格 3">
            <a:extLst>
              <a:ext uri="{FF2B5EF4-FFF2-40B4-BE49-F238E27FC236}">
                <a16:creationId xmlns:a16="http://schemas.microsoft.com/office/drawing/2014/main" id="{F046DCE0-023F-754E-8743-8A526679872D}"/>
              </a:ext>
            </a:extLst>
          </p:cNvPr>
          <p:cNvGraphicFramePr>
            <a:graphicFrameLocks noGrp="1"/>
          </p:cNvGraphicFramePr>
          <p:nvPr/>
        </p:nvGraphicFramePr>
        <p:xfrm>
          <a:off x="5701313" y="1595850"/>
          <a:ext cx="6098310" cy="1353070"/>
        </p:xfrm>
        <a:graphic>
          <a:graphicData uri="http://schemas.openxmlformats.org/drawingml/2006/table">
            <a:tbl>
              <a:tblPr/>
              <a:tblGrid>
                <a:gridCol w="2032770">
                  <a:extLst>
                    <a:ext uri="{9D8B030D-6E8A-4147-A177-3AD203B41FA5}">
                      <a16:colId xmlns:a16="http://schemas.microsoft.com/office/drawing/2014/main" val="139450058"/>
                    </a:ext>
                  </a:extLst>
                </a:gridCol>
                <a:gridCol w="2342790">
                  <a:extLst>
                    <a:ext uri="{9D8B030D-6E8A-4147-A177-3AD203B41FA5}">
                      <a16:colId xmlns:a16="http://schemas.microsoft.com/office/drawing/2014/main" val="763123361"/>
                    </a:ext>
                  </a:extLst>
                </a:gridCol>
                <a:gridCol w="1722750">
                  <a:extLst>
                    <a:ext uri="{9D8B030D-6E8A-4147-A177-3AD203B41FA5}">
                      <a16:colId xmlns:a16="http://schemas.microsoft.com/office/drawing/2014/main" val="3059540100"/>
                    </a:ext>
                  </a:extLst>
                </a:gridCol>
              </a:tblGrid>
              <a:tr h="0">
                <a:tc>
                  <a:txBody>
                    <a:bodyPr/>
                    <a:lstStyle/>
                    <a:p>
                      <a:endParaRPr lang="zh-CN" altLang="en-US" sz="1400" dirty="0"/>
                    </a:p>
                  </a:txBody>
                  <a:tcPr marL="57254" marR="57254" marT="28627" marB="28627" anchor="ctr">
                    <a:lnL>
                      <a:noFill/>
                    </a:lnL>
                    <a:lnR>
                      <a:noFill/>
                    </a:lnR>
                    <a:lnB>
                      <a:noFill/>
                    </a:lnB>
                    <a:solidFill>
                      <a:srgbClr val="FFFFFF"/>
                    </a:solidFill>
                  </a:tcPr>
                </a:tc>
                <a:tc>
                  <a:txBody>
                    <a:bodyPr/>
                    <a:lstStyle/>
                    <a:p>
                      <a:r>
                        <a:rPr lang="zh-CN" altLang="en-US" sz="1400" dirty="0"/>
                        <a:t>模拟</a:t>
                      </a:r>
                      <a:r>
                        <a:rPr lang="en-US" altLang="zh-CN" sz="1400" dirty="0"/>
                        <a:t>GPU</a:t>
                      </a:r>
                      <a:r>
                        <a:rPr lang="zh-CN" altLang="en-US" sz="1400" dirty="0"/>
                        <a:t>或不支持</a:t>
                      </a:r>
                      <a:r>
                        <a:rPr lang="en-US" altLang="zh-CN" sz="1400" dirty="0"/>
                        <a:t>GPU</a:t>
                      </a:r>
                      <a:r>
                        <a:rPr lang="zh-CN" altLang="en-US" sz="1400" dirty="0"/>
                        <a:t>检测</a:t>
                      </a:r>
                      <a:endParaRPr lang="en" sz="1400" dirty="0"/>
                    </a:p>
                  </a:txBody>
                  <a:tcPr marL="57254" marR="57254" marT="28627" marB="28627" anchor="ctr">
                    <a:lnL>
                      <a:noFill/>
                    </a:lnL>
                    <a:lnR>
                      <a:noFill/>
                    </a:lnR>
                    <a:lnB>
                      <a:noFill/>
                    </a:lnB>
                    <a:solidFill>
                      <a:srgbClr val="FFFFFF"/>
                    </a:solidFill>
                  </a:tcPr>
                </a:tc>
                <a:tc>
                  <a:txBody>
                    <a:bodyPr/>
                    <a:lstStyle/>
                    <a:p>
                      <a:r>
                        <a:rPr lang="zh-CN" altLang="en" sz="1400" dirty="0"/>
                        <a:t>有</a:t>
                      </a:r>
                      <a:r>
                        <a:rPr lang="zh-CN" altLang="en-US" sz="1400" dirty="0"/>
                        <a:t>实体</a:t>
                      </a:r>
                      <a:r>
                        <a:rPr lang="en-US" altLang="zh-CN" sz="1400" dirty="0"/>
                        <a:t>GPU</a:t>
                      </a:r>
                      <a:endParaRPr lang="en" sz="1400" dirty="0"/>
                    </a:p>
                  </a:txBody>
                  <a:tcPr marL="57254" marR="57254" marT="28627" marB="28627" anchor="ctr">
                    <a:lnL>
                      <a:noFill/>
                    </a:lnL>
                    <a:lnR>
                      <a:noFill/>
                    </a:lnR>
                    <a:lnB>
                      <a:noFill/>
                    </a:lnB>
                    <a:solidFill>
                      <a:srgbClr val="FFFFFF"/>
                    </a:solidFill>
                  </a:tcPr>
                </a:tc>
                <a:extLst>
                  <a:ext uri="{0D108BD9-81ED-4DB2-BD59-A6C34878D82A}">
                    <a16:rowId xmlns:a16="http://schemas.microsoft.com/office/drawing/2014/main" val="87805137"/>
                  </a:ext>
                </a:extLst>
              </a:tr>
              <a:tr h="204543">
                <a:tc>
                  <a:txBody>
                    <a:bodyPr/>
                    <a:lstStyle/>
                    <a:p>
                      <a:r>
                        <a:rPr lang="zh-CN" altLang="en-US" sz="1400" dirty="0"/>
                        <a:t>数目</a:t>
                      </a:r>
                    </a:p>
                  </a:txBody>
                  <a:tcPr marL="57254" marR="57254" marT="28627" marB="28627" anchor="ctr">
                    <a:lnL>
                      <a:noFill/>
                    </a:lnL>
                    <a:lnR>
                      <a:noFill/>
                    </a:lnR>
                    <a:lnT>
                      <a:noFill/>
                    </a:lnT>
                    <a:lnB>
                      <a:noFill/>
                    </a:lnB>
                    <a:solidFill>
                      <a:srgbClr val="C0FFFF"/>
                    </a:solidFill>
                  </a:tcPr>
                </a:tc>
                <a:tc>
                  <a:txBody>
                    <a:bodyPr/>
                    <a:lstStyle/>
                    <a:p>
                      <a:r>
                        <a:rPr lang="en-US" altLang="zh-CN" sz="1400" dirty="0"/>
                        <a:t>44835</a:t>
                      </a:r>
                    </a:p>
                  </a:txBody>
                  <a:tcPr marL="57254" marR="57254" marT="28627" marB="28627" anchor="ctr">
                    <a:lnL>
                      <a:noFill/>
                    </a:lnL>
                    <a:lnR>
                      <a:noFill/>
                    </a:lnR>
                    <a:lnT>
                      <a:noFill/>
                    </a:lnT>
                    <a:lnB>
                      <a:noFill/>
                    </a:lnB>
                    <a:solidFill>
                      <a:srgbClr val="C0FFFF"/>
                    </a:solidFill>
                  </a:tcPr>
                </a:tc>
                <a:tc>
                  <a:txBody>
                    <a:bodyPr/>
                    <a:lstStyle/>
                    <a:p>
                      <a:r>
                        <a:rPr lang="en-US" altLang="zh-CN" sz="1400"/>
                        <a:t>43644</a:t>
                      </a:r>
                    </a:p>
                  </a:txBody>
                  <a:tcPr marL="57254" marR="57254" marT="28627" marB="28627" anchor="ctr">
                    <a:lnL>
                      <a:noFill/>
                    </a:lnL>
                    <a:lnR>
                      <a:noFill/>
                    </a:lnR>
                    <a:lnT>
                      <a:noFill/>
                    </a:lnT>
                    <a:lnB>
                      <a:noFill/>
                    </a:lnB>
                    <a:solidFill>
                      <a:srgbClr val="C0FFFF"/>
                    </a:solidFill>
                  </a:tcPr>
                </a:tc>
                <a:extLst>
                  <a:ext uri="{0D108BD9-81ED-4DB2-BD59-A6C34878D82A}">
                    <a16:rowId xmlns:a16="http://schemas.microsoft.com/office/drawing/2014/main" val="3509535380"/>
                  </a:ext>
                </a:extLst>
              </a:tr>
              <a:tr h="204543">
                <a:tc>
                  <a:txBody>
                    <a:bodyPr/>
                    <a:lstStyle/>
                    <a:p>
                      <a:r>
                        <a:rPr lang="zh-CN" altLang="en-US" sz="1400" dirty="0"/>
                        <a:t>使用</a:t>
                      </a:r>
                      <a:r>
                        <a:rPr lang="en" sz="1400" dirty="0"/>
                        <a:t>chrome</a:t>
                      </a:r>
                      <a:r>
                        <a:rPr lang="zh-CN" altLang="en-US" sz="1400" dirty="0"/>
                        <a:t>比例</a:t>
                      </a:r>
                    </a:p>
                  </a:txBody>
                  <a:tcPr marL="57254" marR="57254" marT="28627" marB="28627" anchor="ctr">
                    <a:lnL>
                      <a:noFill/>
                    </a:lnL>
                    <a:lnR>
                      <a:noFill/>
                    </a:lnR>
                    <a:lnT>
                      <a:noFill/>
                    </a:lnT>
                    <a:lnB>
                      <a:noFill/>
                    </a:lnB>
                    <a:solidFill>
                      <a:srgbClr val="FFFFFF"/>
                    </a:solidFill>
                  </a:tcPr>
                </a:tc>
                <a:tc>
                  <a:txBody>
                    <a:bodyPr/>
                    <a:lstStyle/>
                    <a:p>
                      <a:r>
                        <a:rPr lang="en-US" altLang="zh-CN" sz="1400" dirty="0"/>
                        <a:t>73.7750%</a:t>
                      </a:r>
                    </a:p>
                  </a:txBody>
                  <a:tcPr marL="57254" marR="57254" marT="28627" marB="28627" anchor="ctr">
                    <a:lnL>
                      <a:noFill/>
                    </a:lnL>
                    <a:lnR>
                      <a:noFill/>
                    </a:lnR>
                    <a:lnT>
                      <a:noFill/>
                    </a:lnT>
                    <a:lnB>
                      <a:noFill/>
                    </a:lnB>
                    <a:solidFill>
                      <a:srgbClr val="FFFFFF"/>
                    </a:solidFill>
                  </a:tcPr>
                </a:tc>
                <a:tc>
                  <a:txBody>
                    <a:bodyPr/>
                    <a:lstStyle/>
                    <a:p>
                      <a:r>
                        <a:rPr lang="en-US" altLang="zh-CN" sz="1400"/>
                        <a:t>100.0000%</a:t>
                      </a:r>
                    </a:p>
                  </a:txBody>
                  <a:tcPr marL="57254" marR="57254" marT="28627" marB="28627" anchor="ctr">
                    <a:lnL>
                      <a:noFill/>
                    </a:lnL>
                    <a:lnR>
                      <a:noFill/>
                    </a:lnR>
                    <a:lnT>
                      <a:noFill/>
                    </a:lnT>
                    <a:lnB>
                      <a:noFill/>
                    </a:lnB>
                    <a:solidFill>
                      <a:srgbClr val="FFFFFF"/>
                    </a:solidFill>
                  </a:tcPr>
                </a:tc>
                <a:extLst>
                  <a:ext uri="{0D108BD9-81ED-4DB2-BD59-A6C34878D82A}">
                    <a16:rowId xmlns:a16="http://schemas.microsoft.com/office/drawing/2014/main" val="319753861"/>
                  </a:ext>
                </a:extLst>
              </a:tr>
              <a:tr h="204543">
                <a:tc>
                  <a:txBody>
                    <a:bodyPr/>
                    <a:lstStyle/>
                    <a:p>
                      <a:r>
                        <a:rPr lang="zh-CN" altLang="en-US" sz="1400" dirty="0"/>
                        <a:t>加载成功比例</a:t>
                      </a:r>
                    </a:p>
                  </a:txBody>
                  <a:tcPr marL="57254" marR="57254" marT="28627" marB="28627" anchor="ctr">
                    <a:lnL>
                      <a:noFill/>
                    </a:lnL>
                    <a:lnR>
                      <a:noFill/>
                    </a:lnR>
                    <a:lnT>
                      <a:noFill/>
                    </a:lnT>
                    <a:lnB>
                      <a:noFill/>
                    </a:lnB>
                    <a:solidFill>
                      <a:srgbClr val="C0FFFF"/>
                    </a:solidFill>
                  </a:tcPr>
                </a:tc>
                <a:tc>
                  <a:txBody>
                    <a:bodyPr/>
                    <a:lstStyle/>
                    <a:p>
                      <a:r>
                        <a:rPr lang="en-US" altLang="zh-CN" sz="1400" dirty="0"/>
                        <a:t>68.4153%</a:t>
                      </a:r>
                    </a:p>
                  </a:txBody>
                  <a:tcPr marL="57254" marR="57254" marT="28627" marB="28627" anchor="ctr">
                    <a:lnL>
                      <a:noFill/>
                    </a:lnL>
                    <a:lnR>
                      <a:noFill/>
                    </a:lnR>
                    <a:lnT>
                      <a:noFill/>
                    </a:lnT>
                    <a:lnB>
                      <a:noFill/>
                    </a:lnB>
                    <a:solidFill>
                      <a:srgbClr val="C0FFFF"/>
                    </a:solidFill>
                  </a:tcPr>
                </a:tc>
                <a:tc>
                  <a:txBody>
                    <a:bodyPr/>
                    <a:lstStyle/>
                    <a:p>
                      <a:r>
                        <a:rPr lang="en-US" altLang="zh-CN" sz="1400" dirty="0"/>
                        <a:t>87.9525%</a:t>
                      </a:r>
                    </a:p>
                  </a:txBody>
                  <a:tcPr marL="57254" marR="57254" marT="28627" marB="28627" anchor="ctr">
                    <a:lnL>
                      <a:noFill/>
                    </a:lnL>
                    <a:lnR>
                      <a:noFill/>
                    </a:lnR>
                    <a:lnT>
                      <a:noFill/>
                    </a:lnT>
                    <a:lnB>
                      <a:noFill/>
                    </a:lnB>
                    <a:solidFill>
                      <a:srgbClr val="C0FFFF"/>
                    </a:solidFill>
                  </a:tcPr>
                </a:tc>
                <a:extLst>
                  <a:ext uri="{0D108BD9-81ED-4DB2-BD59-A6C34878D82A}">
                    <a16:rowId xmlns:a16="http://schemas.microsoft.com/office/drawing/2014/main" val="2938792619"/>
                  </a:ext>
                </a:extLst>
              </a:tr>
              <a:tr h="204543">
                <a:tc>
                  <a:txBody>
                    <a:bodyPr/>
                    <a:lstStyle/>
                    <a:p>
                      <a:r>
                        <a:rPr lang="zh-CN" altLang="en-US" sz="1400" dirty="0"/>
                        <a:t>本地策略成功跑完比例</a:t>
                      </a:r>
                    </a:p>
                  </a:txBody>
                  <a:tcPr marL="57254" marR="57254" marT="28627" marB="28627" anchor="ctr">
                    <a:lnL>
                      <a:noFill/>
                    </a:lnL>
                    <a:lnR>
                      <a:noFill/>
                    </a:lnR>
                    <a:lnT>
                      <a:noFill/>
                    </a:lnT>
                    <a:lnB>
                      <a:noFill/>
                    </a:lnB>
                    <a:solidFill>
                      <a:srgbClr val="FFFFFF"/>
                    </a:solidFill>
                  </a:tcPr>
                </a:tc>
                <a:tc>
                  <a:txBody>
                    <a:bodyPr/>
                    <a:lstStyle/>
                    <a:p>
                      <a:r>
                        <a:rPr lang="en-US" altLang="zh-CN" sz="1400"/>
                        <a:t>17.8614%</a:t>
                      </a:r>
                    </a:p>
                  </a:txBody>
                  <a:tcPr marL="57254" marR="57254" marT="28627" marB="28627" anchor="ctr">
                    <a:lnL>
                      <a:noFill/>
                    </a:lnL>
                    <a:lnR>
                      <a:noFill/>
                    </a:lnR>
                    <a:lnT>
                      <a:noFill/>
                    </a:lnT>
                    <a:lnB>
                      <a:noFill/>
                    </a:lnB>
                    <a:solidFill>
                      <a:srgbClr val="FFFFFF"/>
                    </a:solidFill>
                  </a:tcPr>
                </a:tc>
                <a:tc>
                  <a:txBody>
                    <a:bodyPr/>
                    <a:lstStyle/>
                    <a:p>
                      <a:r>
                        <a:rPr lang="en-US" altLang="zh-CN" sz="1400" dirty="0">
                          <a:solidFill>
                            <a:srgbClr val="FF0000"/>
                          </a:solidFill>
                        </a:rPr>
                        <a:t>71.6662%</a:t>
                      </a:r>
                    </a:p>
                  </a:txBody>
                  <a:tcPr marL="57254" marR="57254" marT="28627" marB="28627" anchor="ctr">
                    <a:lnL>
                      <a:noFill/>
                    </a:lnL>
                    <a:lnR>
                      <a:noFill/>
                    </a:lnR>
                    <a:lnT>
                      <a:noFill/>
                    </a:lnT>
                    <a:lnB>
                      <a:noFill/>
                    </a:lnB>
                    <a:solidFill>
                      <a:srgbClr val="FFFFFF"/>
                    </a:solidFill>
                  </a:tcPr>
                </a:tc>
                <a:extLst>
                  <a:ext uri="{0D108BD9-81ED-4DB2-BD59-A6C34878D82A}">
                    <a16:rowId xmlns:a16="http://schemas.microsoft.com/office/drawing/2014/main" val="4106945830"/>
                  </a:ext>
                </a:extLst>
              </a:tr>
            </a:tbl>
          </a:graphicData>
        </a:graphic>
      </p:graphicFrame>
      <p:sp>
        <p:nvSpPr>
          <p:cNvPr id="6" name="文本框 5">
            <a:extLst>
              <a:ext uri="{FF2B5EF4-FFF2-40B4-BE49-F238E27FC236}">
                <a16:creationId xmlns:a16="http://schemas.microsoft.com/office/drawing/2014/main" id="{6AF993F2-518A-B149-862A-6651BE89530D}"/>
              </a:ext>
            </a:extLst>
          </p:cNvPr>
          <p:cNvSpPr txBox="1"/>
          <p:nvPr/>
        </p:nvSpPr>
        <p:spPr>
          <a:xfrm>
            <a:off x="8072580" y="3167591"/>
            <a:ext cx="2955636" cy="307777"/>
          </a:xfrm>
          <a:prstGeom prst="rect">
            <a:avLst/>
          </a:prstGeom>
          <a:noFill/>
        </p:spPr>
        <p:txBody>
          <a:bodyPr wrap="square" rtlCol="0">
            <a:spAutoFit/>
          </a:bodyPr>
          <a:lstStyle/>
          <a:p>
            <a:r>
              <a:rPr kumimoji="1" lang="en-US" altLang="zh-CN" sz="1400" dirty="0">
                <a:solidFill>
                  <a:schemeClr val="tx2"/>
                </a:solidFill>
              </a:rPr>
              <a:t>2020-03-02</a:t>
            </a:r>
            <a:r>
              <a:rPr kumimoji="1" lang="zh-CN" altLang="en-US" sz="1400" dirty="0">
                <a:solidFill>
                  <a:schemeClr val="tx2"/>
                </a:solidFill>
              </a:rPr>
              <a:t>数据</a:t>
            </a:r>
          </a:p>
        </p:txBody>
      </p:sp>
    </p:spTree>
    <p:extLst>
      <p:ext uri="{BB962C8B-B14F-4D97-AF65-F5344CB8AC3E}">
        <p14:creationId xmlns:p14="http://schemas.microsoft.com/office/powerpoint/2010/main" val="28229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171AE-D748-F94A-9357-D40A7B191E3B}"/>
              </a:ext>
            </a:extLst>
          </p:cNvPr>
          <p:cNvSpPr>
            <a:spLocks noGrp="1"/>
          </p:cNvSpPr>
          <p:nvPr>
            <p:ph type="title"/>
          </p:nvPr>
        </p:nvSpPr>
        <p:spPr/>
        <p:txBody>
          <a:bodyPr/>
          <a:lstStyle/>
          <a:p>
            <a:r>
              <a:rPr kumimoji="1" lang="zh-CN" altLang="en-US" dirty="0"/>
              <a:t>实验与结论</a:t>
            </a:r>
          </a:p>
        </p:txBody>
      </p:sp>
      <p:sp>
        <p:nvSpPr>
          <p:cNvPr id="3" name="内容占位符 2">
            <a:extLst>
              <a:ext uri="{FF2B5EF4-FFF2-40B4-BE49-F238E27FC236}">
                <a16:creationId xmlns:a16="http://schemas.microsoft.com/office/drawing/2014/main" id="{F4668495-58CF-3646-9ED0-3DE38D01B23B}"/>
              </a:ext>
            </a:extLst>
          </p:cNvPr>
          <p:cNvSpPr>
            <a:spLocks noGrp="1"/>
          </p:cNvSpPr>
          <p:nvPr>
            <p:ph idx="1"/>
          </p:nvPr>
        </p:nvSpPr>
        <p:spPr/>
        <p:txBody>
          <a:bodyPr/>
          <a:lstStyle/>
          <a:p>
            <a:r>
              <a:rPr kumimoji="1" lang="zh-CN" altLang="en-US" dirty="0"/>
              <a:t>本地策略运行完成时间分布情况</a:t>
            </a:r>
            <a:endParaRPr kumimoji="1" lang="en-US" altLang="zh-CN" dirty="0"/>
          </a:p>
          <a:p>
            <a:endParaRPr kumimoji="1" lang="en-US" altLang="zh-CN" dirty="0"/>
          </a:p>
          <a:p>
            <a:pPr marL="457200" lvl="1" indent="0">
              <a:buNone/>
            </a:pPr>
            <a:r>
              <a:rPr kumimoji="1" lang="zh-CN" altLang="en-US" dirty="0"/>
              <a:t>核心变量</a:t>
            </a:r>
            <a:endParaRPr kumimoji="1" lang="en-US" altLang="zh-CN" dirty="0"/>
          </a:p>
          <a:p>
            <a:pPr lvl="1">
              <a:buFontTx/>
              <a:buChar char="-"/>
            </a:pPr>
            <a:r>
              <a:rPr kumimoji="1" lang="en-US" altLang="zh-CN" sz="2000" dirty="0"/>
              <a:t>GPU</a:t>
            </a:r>
            <a:r>
              <a:rPr kumimoji="1" lang="zh-CN" altLang="en-US" sz="2000" dirty="0"/>
              <a:t>的优劣</a:t>
            </a:r>
            <a:endParaRPr kumimoji="1" lang="en-US" altLang="zh-CN" sz="2000" dirty="0"/>
          </a:p>
          <a:p>
            <a:pPr lvl="1">
              <a:buFontTx/>
              <a:buChar char="-"/>
            </a:pPr>
            <a:r>
              <a:rPr kumimoji="1" lang="zh-CN" altLang="en-US" sz="2000" dirty="0"/>
              <a:t>需要跑分的帧数？</a:t>
            </a:r>
            <a:endParaRPr kumimoji="1" lang="en-US" altLang="zh-CN" sz="2000" dirty="0"/>
          </a:p>
          <a:p>
            <a:pPr lvl="1">
              <a:buFontTx/>
              <a:buChar char="-"/>
            </a:pPr>
            <a:endParaRPr kumimoji="1" lang="en-US" altLang="zh-CN" sz="2000" dirty="0"/>
          </a:p>
          <a:p>
            <a:pPr lvl="1">
              <a:buFontTx/>
              <a:buChar char="-"/>
            </a:pPr>
            <a:endParaRPr kumimoji="1" lang="en-US" altLang="zh-CN" sz="2000" dirty="0"/>
          </a:p>
          <a:p>
            <a:pPr marL="457200" lvl="1" indent="0">
              <a:buNone/>
            </a:pPr>
            <a:r>
              <a:rPr kumimoji="1" lang="en-US" altLang="zh-CN" dirty="0">
                <a:solidFill>
                  <a:srgbClr val="C00000"/>
                </a:solidFill>
              </a:rPr>
              <a:t>GPU</a:t>
            </a:r>
            <a:r>
              <a:rPr kumimoji="1" lang="zh-CN" altLang="en-US" dirty="0">
                <a:solidFill>
                  <a:srgbClr val="C00000"/>
                </a:solidFill>
              </a:rPr>
              <a:t>越强，运行的越快</a:t>
            </a:r>
            <a:endParaRPr kumimoji="1" lang="en-US" altLang="zh-CN" dirty="0">
              <a:solidFill>
                <a:srgbClr val="C00000"/>
              </a:solidFill>
            </a:endParaRPr>
          </a:p>
          <a:p>
            <a:pPr marL="457200" lvl="1" indent="0">
              <a:buNone/>
            </a:pPr>
            <a:endParaRPr kumimoji="1" lang="en-US" altLang="zh-CN" dirty="0">
              <a:solidFill>
                <a:srgbClr val="C00000"/>
              </a:solidFill>
            </a:endParaRPr>
          </a:p>
          <a:p>
            <a:pPr marL="457200" lvl="1" indent="0">
              <a:buNone/>
            </a:pPr>
            <a:r>
              <a:rPr kumimoji="1" lang="zh-CN" altLang="en-US" dirty="0">
                <a:solidFill>
                  <a:srgbClr val="C00000"/>
                </a:solidFill>
              </a:rPr>
              <a:t>帧数对时间的影响有限</a:t>
            </a:r>
            <a:endParaRPr kumimoji="1" lang="en-US" altLang="zh-CN" dirty="0">
              <a:solidFill>
                <a:srgbClr val="C00000"/>
              </a:solidFill>
            </a:endParaRPr>
          </a:p>
          <a:p>
            <a:pPr marL="457200" lvl="1" indent="0">
              <a:buNone/>
            </a:pPr>
            <a:endParaRPr kumimoji="1" lang="en-US" altLang="zh-CN" dirty="0">
              <a:solidFill>
                <a:srgbClr val="C00000"/>
              </a:solidFill>
            </a:endParaRPr>
          </a:p>
        </p:txBody>
      </p:sp>
      <p:graphicFrame>
        <p:nvGraphicFramePr>
          <p:cNvPr id="4" name="表格 3">
            <a:extLst>
              <a:ext uri="{FF2B5EF4-FFF2-40B4-BE49-F238E27FC236}">
                <a16:creationId xmlns:a16="http://schemas.microsoft.com/office/drawing/2014/main" id="{BDC89135-D7B8-A442-8EAC-22F459AB7CB0}"/>
              </a:ext>
            </a:extLst>
          </p:cNvPr>
          <p:cNvGraphicFramePr>
            <a:graphicFrameLocks noGrp="1"/>
          </p:cNvGraphicFramePr>
          <p:nvPr/>
        </p:nvGraphicFramePr>
        <p:xfrm>
          <a:off x="5945909" y="2507358"/>
          <a:ext cx="5823696" cy="1082456"/>
        </p:xfrm>
        <a:graphic>
          <a:graphicData uri="http://schemas.openxmlformats.org/drawingml/2006/table">
            <a:tbl>
              <a:tblPr/>
              <a:tblGrid>
                <a:gridCol w="1758156">
                  <a:extLst>
                    <a:ext uri="{9D8B030D-6E8A-4147-A177-3AD203B41FA5}">
                      <a16:colId xmlns:a16="http://schemas.microsoft.com/office/drawing/2014/main" val="139450058"/>
                    </a:ext>
                  </a:extLst>
                </a:gridCol>
                <a:gridCol w="2342790">
                  <a:extLst>
                    <a:ext uri="{9D8B030D-6E8A-4147-A177-3AD203B41FA5}">
                      <a16:colId xmlns:a16="http://schemas.microsoft.com/office/drawing/2014/main" val="763123361"/>
                    </a:ext>
                  </a:extLst>
                </a:gridCol>
                <a:gridCol w="1722750">
                  <a:extLst>
                    <a:ext uri="{9D8B030D-6E8A-4147-A177-3AD203B41FA5}">
                      <a16:colId xmlns:a16="http://schemas.microsoft.com/office/drawing/2014/main" val="3059540100"/>
                    </a:ext>
                  </a:extLst>
                </a:gridCol>
              </a:tblGrid>
              <a:tr h="0">
                <a:tc>
                  <a:txBody>
                    <a:bodyPr/>
                    <a:lstStyle/>
                    <a:p>
                      <a:endParaRPr lang="zh-CN" altLang="en-US" sz="1400" dirty="0"/>
                    </a:p>
                  </a:txBody>
                  <a:tcPr marL="57254" marR="57254" marT="28627" marB="28627" anchor="ctr">
                    <a:lnL>
                      <a:noFill/>
                    </a:lnL>
                    <a:lnR>
                      <a:noFill/>
                    </a:lnR>
                    <a:lnB>
                      <a:noFill/>
                    </a:lnB>
                    <a:solidFill>
                      <a:srgbClr val="FFFFFF"/>
                    </a:solidFill>
                  </a:tcPr>
                </a:tc>
                <a:tc>
                  <a:txBody>
                    <a:bodyPr/>
                    <a:lstStyle/>
                    <a:p>
                      <a:r>
                        <a:rPr lang="zh-CN" altLang="en-US" sz="1400" dirty="0"/>
                        <a:t>整体</a:t>
                      </a:r>
                      <a:r>
                        <a:rPr lang="zh-CN" altLang="en" sz="1400" dirty="0"/>
                        <a:t>完成</a:t>
                      </a:r>
                      <a:r>
                        <a:rPr lang="zh-CN" altLang="en-US" sz="1400" dirty="0"/>
                        <a:t>率</a:t>
                      </a:r>
                      <a:endParaRPr lang="en" sz="1400" dirty="0"/>
                    </a:p>
                  </a:txBody>
                  <a:tcPr marL="57254" marR="57254" marT="28627" marB="28627" anchor="ctr">
                    <a:lnL>
                      <a:noFill/>
                    </a:lnL>
                    <a:lnR>
                      <a:noFill/>
                    </a:lnR>
                    <a:lnB>
                      <a:noFill/>
                    </a:lnB>
                    <a:solidFill>
                      <a:srgbClr val="FFFFFF"/>
                    </a:solidFill>
                  </a:tcPr>
                </a:tc>
                <a:tc>
                  <a:txBody>
                    <a:bodyPr/>
                    <a:lstStyle/>
                    <a:p>
                      <a:r>
                        <a:rPr lang="zh-CN" altLang="en-US" sz="1400" dirty="0"/>
                        <a:t>真实</a:t>
                      </a:r>
                      <a:r>
                        <a:rPr lang="en-US" altLang="zh-CN" sz="1400" dirty="0"/>
                        <a:t>GPU</a:t>
                      </a:r>
                      <a:r>
                        <a:rPr lang="zh-CN" altLang="en-US" sz="1400" dirty="0"/>
                        <a:t>下完成率</a:t>
                      </a:r>
                      <a:endParaRPr lang="en" sz="1400" dirty="0"/>
                    </a:p>
                  </a:txBody>
                  <a:tcPr marL="57254" marR="57254" marT="28627" marB="28627" anchor="ctr">
                    <a:lnL>
                      <a:noFill/>
                    </a:lnL>
                    <a:lnR>
                      <a:noFill/>
                    </a:lnR>
                    <a:lnB>
                      <a:noFill/>
                    </a:lnB>
                    <a:solidFill>
                      <a:srgbClr val="FFFFFF"/>
                    </a:solidFill>
                  </a:tcPr>
                </a:tc>
                <a:extLst>
                  <a:ext uri="{0D108BD9-81ED-4DB2-BD59-A6C34878D82A}">
                    <a16:rowId xmlns:a16="http://schemas.microsoft.com/office/drawing/2014/main" val="87805137"/>
                  </a:ext>
                </a:extLst>
              </a:tr>
              <a:tr h="204543">
                <a:tc>
                  <a:txBody>
                    <a:bodyPr/>
                    <a:lstStyle/>
                    <a:p>
                      <a:r>
                        <a:rPr lang="en-US" altLang="zh-CN" sz="1400" dirty="0"/>
                        <a:t>10s</a:t>
                      </a:r>
                      <a:r>
                        <a:rPr lang="zh-CN" altLang="en-US" sz="1400" dirty="0"/>
                        <a:t>内</a:t>
                      </a:r>
                    </a:p>
                  </a:txBody>
                  <a:tcPr marL="57254" marR="57254" marT="28627" marB="28627" anchor="ctr">
                    <a:lnL>
                      <a:noFill/>
                    </a:lnL>
                    <a:lnR>
                      <a:noFill/>
                    </a:lnR>
                    <a:lnT>
                      <a:noFill/>
                    </a:lnT>
                    <a:lnB>
                      <a:noFill/>
                    </a:lnB>
                    <a:solidFill>
                      <a:srgbClr val="C0FFFF"/>
                    </a:solidFill>
                  </a:tcPr>
                </a:tc>
                <a:tc>
                  <a:txBody>
                    <a:bodyPr/>
                    <a:lstStyle/>
                    <a:p>
                      <a:r>
                        <a:rPr lang="en-US" altLang="zh-CN" sz="1400" dirty="0"/>
                        <a:t>45.9%</a:t>
                      </a:r>
                    </a:p>
                  </a:txBody>
                  <a:tcPr marL="57254" marR="57254" marT="28627" marB="28627" anchor="ctr">
                    <a:lnL>
                      <a:noFill/>
                    </a:lnL>
                    <a:lnR>
                      <a:noFill/>
                    </a:lnR>
                    <a:lnT>
                      <a:noFill/>
                    </a:lnT>
                    <a:lnB>
                      <a:noFill/>
                    </a:lnB>
                    <a:solidFill>
                      <a:srgbClr val="C0FFFF"/>
                    </a:solidFill>
                  </a:tcPr>
                </a:tc>
                <a:tc>
                  <a:txBody>
                    <a:bodyPr/>
                    <a:lstStyle/>
                    <a:p>
                      <a:r>
                        <a:rPr lang="en-US" altLang="zh-CN" sz="1400" dirty="0">
                          <a:solidFill>
                            <a:srgbClr val="FF0000"/>
                          </a:solidFill>
                        </a:rPr>
                        <a:t>53.8%</a:t>
                      </a:r>
                    </a:p>
                  </a:txBody>
                  <a:tcPr marL="57254" marR="57254" marT="28627" marB="28627" anchor="ctr">
                    <a:lnL>
                      <a:noFill/>
                    </a:lnL>
                    <a:lnR>
                      <a:noFill/>
                    </a:lnR>
                    <a:lnT>
                      <a:noFill/>
                    </a:lnT>
                    <a:lnB>
                      <a:noFill/>
                    </a:lnB>
                    <a:solidFill>
                      <a:srgbClr val="C0FFFF"/>
                    </a:solidFill>
                  </a:tcPr>
                </a:tc>
                <a:extLst>
                  <a:ext uri="{0D108BD9-81ED-4DB2-BD59-A6C34878D82A}">
                    <a16:rowId xmlns:a16="http://schemas.microsoft.com/office/drawing/2014/main" val="3509535380"/>
                  </a:ext>
                </a:extLst>
              </a:tr>
              <a:tr h="204543">
                <a:tc>
                  <a:txBody>
                    <a:bodyPr/>
                    <a:lstStyle/>
                    <a:p>
                      <a:r>
                        <a:rPr lang="en-US" altLang="zh-CN" sz="1400" dirty="0"/>
                        <a:t>20s</a:t>
                      </a:r>
                      <a:r>
                        <a:rPr lang="zh-CN" altLang="en-US" sz="1400" dirty="0"/>
                        <a:t>内</a:t>
                      </a:r>
                    </a:p>
                  </a:txBody>
                  <a:tcPr marL="57254" marR="57254" marT="28627" marB="28627" anchor="ctr">
                    <a:lnL>
                      <a:noFill/>
                    </a:lnL>
                    <a:lnR>
                      <a:noFill/>
                    </a:lnR>
                    <a:lnT>
                      <a:noFill/>
                    </a:lnT>
                    <a:lnB>
                      <a:noFill/>
                    </a:lnB>
                    <a:solidFill>
                      <a:srgbClr val="FFFFFF"/>
                    </a:solidFill>
                  </a:tcPr>
                </a:tc>
                <a:tc>
                  <a:txBody>
                    <a:bodyPr/>
                    <a:lstStyle/>
                    <a:p>
                      <a:r>
                        <a:rPr lang="en-US" altLang="zh-CN" sz="1400" dirty="0"/>
                        <a:t>86.5%</a:t>
                      </a:r>
                    </a:p>
                  </a:txBody>
                  <a:tcPr marL="57254" marR="57254" marT="28627" marB="28627" anchor="ctr">
                    <a:lnL>
                      <a:noFill/>
                    </a:lnL>
                    <a:lnR>
                      <a:noFill/>
                    </a:lnR>
                    <a:lnT>
                      <a:noFill/>
                    </a:lnT>
                    <a:lnB>
                      <a:noFill/>
                    </a:lnB>
                    <a:solidFill>
                      <a:srgbClr val="FFFFFF"/>
                    </a:solidFill>
                  </a:tcPr>
                </a:tc>
                <a:tc>
                  <a:txBody>
                    <a:bodyPr/>
                    <a:lstStyle/>
                    <a:p>
                      <a:r>
                        <a:rPr lang="en-US" altLang="zh-CN" sz="1400" dirty="0"/>
                        <a:t>87.6%</a:t>
                      </a:r>
                    </a:p>
                  </a:txBody>
                  <a:tcPr marL="57254" marR="57254" marT="28627" marB="28627" anchor="ctr">
                    <a:lnL>
                      <a:noFill/>
                    </a:lnL>
                    <a:lnR>
                      <a:noFill/>
                    </a:lnR>
                    <a:lnT>
                      <a:noFill/>
                    </a:lnT>
                    <a:lnB>
                      <a:noFill/>
                    </a:lnB>
                    <a:solidFill>
                      <a:srgbClr val="FFFFFF"/>
                    </a:solidFill>
                  </a:tcPr>
                </a:tc>
                <a:extLst>
                  <a:ext uri="{0D108BD9-81ED-4DB2-BD59-A6C34878D82A}">
                    <a16:rowId xmlns:a16="http://schemas.microsoft.com/office/drawing/2014/main" val="319753861"/>
                  </a:ext>
                </a:extLst>
              </a:tr>
              <a:tr h="204543">
                <a:tc>
                  <a:txBody>
                    <a:bodyPr/>
                    <a:lstStyle/>
                    <a:p>
                      <a:r>
                        <a:rPr lang="en-US" altLang="zh-CN" sz="1400" dirty="0"/>
                        <a:t>30s</a:t>
                      </a:r>
                      <a:r>
                        <a:rPr lang="zh-CN" altLang="en-US" sz="1400" dirty="0"/>
                        <a:t>内</a:t>
                      </a:r>
                    </a:p>
                  </a:txBody>
                  <a:tcPr marL="57254" marR="57254" marT="28627" marB="28627" anchor="ctr">
                    <a:lnL>
                      <a:noFill/>
                    </a:lnL>
                    <a:lnR>
                      <a:noFill/>
                    </a:lnR>
                    <a:lnT>
                      <a:noFill/>
                    </a:lnT>
                    <a:lnB>
                      <a:noFill/>
                    </a:lnB>
                    <a:solidFill>
                      <a:srgbClr val="C0FFFF"/>
                    </a:solidFill>
                  </a:tcPr>
                </a:tc>
                <a:tc>
                  <a:txBody>
                    <a:bodyPr/>
                    <a:lstStyle/>
                    <a:p>
                      <a:r>
                        <a:rPr lang="en-US" altLang="zh-CN" sz="1400" dirty="0"/>
                        <a:t>99.2%</a:t>
                      </a:r>
                    </a:p>
                  </a:txBody>
                  <a:tcPr marL="57254" marR="57254" marT="28627" marB="28627" anchor="ctr">
                    <a:lnL>
                      <a:noFill/>
                    </a:lnL>
                    <a:lnR>
                      <a:noFill/>
                    </a:lnR>
                    <a:lnT>
                      <a:noFill/>
                    </a:lnT>
                    <a:lnB>
                      <a:noFill/>
                    </a:lnB>
                    <a:solidFill>
                      <a:srgbClr val="C0FFFF"/>
                    </a:solidFill>
                  </a:tcPr>
                </a:tc>
                <a:tc>
                  <a:txBody>
                    <a:bodyPr/>
                    <a:lstStyle/>
                    <a:p>
                      <a:r>
                        <a:rPr lang="en-US" altLang="zh-CN" sz="1400" dirty="0"/>
                        <a:t>99.3%</a:t>
                      </a:r>
                    </a:p>
                  </a:txBody>
                  <a:tcPr marL="57254" marR="57254" marT="28627" marB="28627" anchor="ctr">
                    <a:lnL>
                      <a:noFill/>
                    </a:lnL>
                    <a:lnR>
                      <a:noFill/>
                    </a:lnR>
                    <a:lnT>
                      <a:noFill/>
                    </a:lnT>
                    <a:lnB>
                      <a:noFill/>
                    </a:lnB>
                    <a:solidFill>
                      <a:srgbClr val="C0FFFF"/>
                    </a:solidFill>
                  </a:tcPr>
                </a:tc>
                <a:extLst>
                  <a:ext uri="{0D108BD9-81ED-4DB2-BD59-A6C34878D82A}">
                    <a16:rowId xmlns:a16="http://schemas.microsoft.com/office/drawing/2014/main" val="2938792619"/>
                  </a:ext>
                </a:extLst>
              </a:tr>
            </a:tbl>
          </a:graphicData>
        </a:graphic>
      </p:graphicFrame>
      <p:sp>
        <p:nvSpPr>
          <p:cNvPr id="5" name="文本框 4">
            <a:extLst>
              <a:ext uri="{FF2B5EF4-FFF2-40B4-BE49-F238E27FC236}">
                <a16:creationId xmlns:a16="http://schemas.microsoft.com/office/drawing/2014/main" id="{A0CCC2BD-46B8-254B-82EB-AAC16F1574FB}"/>
              </a:ext>
            </a:extLst>
          </p:cNvPr>
          <p:cNvSpPr txBox="1"/>
          <p:nvPr/>
        </p:nvSpPr>
        <p:spPr>
          <a:xfrm>
            <a:off x="7927109" y="3701874"/>
            <a:ext cx="2955636" cy="307777"/>
          </a:xfrm>
          <a:prstGeom prst="rect">
            <a:avLst/>
          </a:prstGeom>
          <a:noFill/>
        </p:spPr>
        <p:txBody>
          <a:bodyPr wrap="square" rtlCol="0">
            <a:spAutoFit/>
          </a:bodyPr>
          <a:lstStyle/>
          <a:p>
            <a:r>
              <a:rPr kumimoji="1" lang="en-US" altLang="zh-CN" sz="1400" dirty="0">
                <a:solidFill>
                  <a:schemeClr val="tx2"/>
                </a:solidFill>
              </a:rPr>
              <a:t>2020-03-16</a:t>
            </a:r>
            <a:r>
              <a:rPr kumimoji="1" lang="zh-CN" altLang="en-US" sz="1400" dirty="0">
                <a:solidFill>
                  <a:schemeClr val="tx2"/>
                </a:solidFill>
              </a:rPr>
              <a:t>数据</a:t>
            </a:r>
          </a:p>
        </p:txBody>
      </p:sp>
      <p:graphicFrame>
        <p:nvGraphicFramePr>
          <p:cNvPr id="6" name="表格 5">
            <a:extLst>
              <a:ext uri="{FF2B5EF4-FFF2-40B4-BE49-F238E27FC236}">
                <a16:creationId xmlns:a16="http://schemas.microsoft.com/office/drawing/2014/main" id="{ABE0B250-0382-B84F-9E38-209E5730D12B}"/>
              </a:ext>
            </a:extLst>
          </p:cNvPr>
          <p:cNvGraphicFramePr>
            <a:graphicFrameLocks noGrp="1"/>
          </p:cNvGraphicFramePr>
          <p:nvPr/>
        </p:nvGraphicFramePr>
        <p:xfrm>
          <a:off x="5945909" y="4686254"/>
          <a:ext cx="5823696" cy="1082456"/>
        </p:xfrm>
        <a:graphic>
          <a:graphicData uri="http://schemas.openxmlformats.org/drawingml/2006/table">
            <a:tbl>
              <a:tblPr/>
              <a:tblGrid>
                <a:gridCol w="1758156">
                  <a:extLst>
                    <a:ext uri="{9D8B030D-6E8A-4147-A177-3AD203B41FA5}">
                      <a16:colId xmlns:a16="http://schemas.microsoft.com/office/drawing/2014/main" val="139450058"/>
                    </a:ext>
                  </a:extLst>
                </a:gridCol>
                <a:gridCol w="2342790">
                  <a:extLst>
                    <a:ext uri="{9D8B030D-6E8A-4147-A177-3AD203B41FA5}">
                      <a16:colId xmlns:a16="http://schemas.microsoft.com/office/drawing/2014/main" val="763123361"/>
                    </a:ext>
                  </a:extLst>
                </a:gridCol>
                <a:gridCol w="1722750">
                  <a:extLst>
                    <a:ext uri="{9D8B030D-6E8A-4147-A177-3AD203B41FA5}">
                      <a16:colId xmlns:a16="http://schemas.microsoft.com/office/drawing/2014/main" val="3059540100"/>
                    </a:ext>
                  </a:extLst>
                </a:gridCol>
              </a:tblGrid>
              <a:tr h="0">
                <a:tc>
                  <a:txBody>
                    <a:bodyPr/>
                    <a:lstStyle/>
                    <a:p>
                      <a:endParaRPr lang="zh-CN" altLang="en-US" sz="1400" dirty="0"/>
                    </a:p>
                  </a:txBody>
                  <a:tcPr marL="57254" marR="57254" marT="28627" marB="28627" anchor="ctr">
                    <a:lnL>
                      <a:noFill/>
                    </a:lnL>
                    <a:lnR>
                      <a:noFill/>
                    </a:lnR>
                    <a:lnB>
                      <a:noFill/>
                    </a:lnB>
                    <a:solidFill>
                      <a:srgbClr val="FFFFFF"/>
                    </a:solidFill>
                  </a:tcPr>
                </a:tc>
                <a:tc>
                  <a:txBody>
                    <a:bodyPr/>
                    <a:lstStyle/>
                    <a:p>
                      <a:r>
                        <a:rPr lang="en-US" altLang="zh-CN" sz="1400" dirty="0"/>
                        <a:t>10</a:t>
                      </a:r>
                      <a:r>
                        <a:rPr lang="zh-CN" altLang="en-US" sz="1400" dirty="0"/>
                        <a:t>帧以下完成率</a:t>
                      </a:r>
                      <a:endParaRPr lang="en" sz="1400" dirty="0"/>
                    </a:p>
                  </a:txBody>
                  <a:tcPr marL="57254" marR="57254" marT="28627" marB="28627" anchor="ctr">
                    <a:lnL>
                      <a:noFill/>
                    </a:lnL>
                    <a:lnR>
                      <a:noFill/>
                    </a:lnR>
                    <a:lnB>
                      <a:noFill/>
                    </a:lnB>
                    <a:solidFill>
                      <a:srgbClr val="FFFFFF"/>
                    </a:solidFill>
                  </a:tcPr>
                </a:tc>
                <a:tc>
                  <a:txBody>
                    <a:bodyPr/>
                    <a:lstStyle/>
                    <a:p>
                      <a:r>
                        <a:rPr lang="en-US" altLang="zh-CN" sz="1400" dirty="0"/>
                        <a:t>20</a:t>
                      </a:r>
                      <a:r>
                        <a:rPr lang="zh-CN" altLang="en-US" sz="1400" dirty="0"/>
                        <a:t>帧及以上完成率</a:t>
                      </a:r>
                      <a:endParaRPr lang="en" sz="1400" dirty="0"/>
                    </a:p>
                  </a:txBody>
                  <a:tcPr marL="57254" marR="57254" marT="28627" marB="28627" anchor="ctr">
                    <a:lnL>
                      <a:noFill/>
                    </a:lnL>
                    <a:lnR>
                      <a:noFill/>
                    </a:lnR>
                    <a:lnB>
                      <a:noFill/>
                    </a:lnB>
                    <a:solidFill>
                      <a:srgbClr val="FFFFFF"/>
                    </a:solidFill>
                  </a:tcPr>
                </a:tc>
                <a:extLst>
                  <a:ext uri="{0D108BD9-81ED-4DB2-BD59-A6C34878D82A}">
                    <a16:rowId xmlns:a16="http://schemas.microsoft.com/office/drawing/2014/main" val="87805137"/>
                  </a:ext>
                </a:extLst>
              </a:tr>
              <a:tr h="204543">
                <a:tc>
                  <a:txBody>
                    <a:bodyPr/>
                    <a:lstStyle/>
                    <a:p>
                      <a:r>
                        <a:rPr lang="en-US" altLang="zh-CN" sz="1400" dirty="0"/>
                        <a:t>10s</a:t>
                      </a:r>
                      <a:r>
                        <a:rPr lang="zh-CN" altLang="en-US" sz="1400" dirty="0"/>
                        <a:t>内</a:t>
                      </a:r>
                    </a:p>
                  </a:txBody>
                  <a:tcPr marL="57254" marR="57254" marT="28627" marB="28627" anchor="ctr">
                    <a:lnL>
                      <a:noFill/>
                    </a:lnL>
                    <a:lnR>
                      <a:noFill/>
                    </a:lnR>
                    <a:lnT>
                      <a:noFill/>
                    </a:lnT>
                    <a:lnB>
                      <a:noFill/>
                    </a:lnB>
                    <a:solidFill>
                      <a:srgbClr val="C0FFFF"/>
                    </a:solidFill>
                  </a:tcPr>
                </a:tc>
                <a:tc>
                  <a:txBody>
                    <a:bodyPr/>
                    <a:lstStyle/>
                    <a:p>
                      <a:r>
                        <a:rPr lang="en-US" altLang="zh-CN" sz="1400" dirty="0"/>
                        <a:t>54.8%</a:t>
                      </a:r>
                    </a:p>
                  </a:txBody>
                  <a:tcPr marL="57254" marR="57254" marT="28627" marB="28627" anchor="ctr">
                    <a:lnL>
                      <a:noFill/>
                    </a:lnL>
                    <a:lnR>
                      <a:noFill/>
                    </a:lnR>
                    <a:lnT>
                      <a:noFill/>
                    </a:lnT>
                    <a:lnB>
                      <a:noFill/>
                    </a:lnB>
                    <a:solidFill>
                      <a:srgbClr val="C0FFFF"/>
                    </a:solidFill>
                  </a:tcPr>
                </a:tc>
                <a:tc>
                  <a:txBody>
                    <a:bodyPr/>
                    <a:lstStyle/>
                    <a:p>
                      <a:r>
                        <a:rPr lang="en-US" altLang="zh-CN" sz="1400" dirty="0">
                          <a:solidFill>
                            <a:srgbClr val="FF0000"/>
                          </a:solidFill>
                        </a:rPr>
                        <a:t>49.8%</a:t>
                      </a:r>
                    </a:p>
                  </a:txBody>
                  <a:tcPr marL="57254" marR="57254" marT="28627" marB="28627" anchor="ctr">
                    <a:lnL>
                      <a:noFill/>
                    </a:lnL>
                    <a:lnR>
                      <a:noFill/>
                    </a:lnR>
                    <a:lnT>
                      <a:noFill/>
                    </a:lnT>
                    <a:lnB>
                      <a:noFill/>
                    </a:lnB>
                    <a:solidFill>
                      <a:srgbClr val="C0FFFF"/>
                    </a:solidFill>
                  </a:tcPr>
                </a:tc>
                <a:extLst>
                  <a:ext uri="{0D108BD9-81ED-4DB2-BD59-A6C34878D82A}">
                    <a16:rowId xmlns:a16="http://schemas.microsoft.com/office/drawing/2014/main" val="3509535380"/>
                  </a:ext>
                </a:extLst>
              </a:tr>
              <a:tr h="204543">
                <a:tc>
                  <a:txBody>
                    <a:bodyPr/>
                    <a:lstStyle/>
                    <a:p>
                      <a:r>
                        <a:rPr lang="en-US" altLang="zh-CN" sz="1400" dirty="0"/>
                        <a:t>20s</a:t>
                      </a:r>
                      <a:r>
                        <a:rPr lang="zh-CN" altLang="en-US" sz="1400" dirty="0"/>
                        <a:t>内</a:t>
                      </a:r>
                    </a:p>
                  </a:txBody>
                  <a:tcPr marL="57254" marR="57254" marT="28627" marB="28627" anchor="ctr">
                    <a:lnL>
                      <a:noFill/>
                    </a:lnL>
                    <a:lnR>
                      <a:noFill/>
                    </a:lnR>
                    <a:lnT>
                      <a:noFill/>
                    </a:lnT>
                    <a:lnB>
                      <a:noFill/>
                    </a:lnB>
                    <a:solidFill>
                      <a:srgbClr val="FFFFFF"/>
                    </a:solidFill>
                  </a:tcPr>
                </a:tc>
                <a:tc>
                  <a:txBody>
                    <a:bodyPr/>
                    <a:lstStyle/>
                    <a:p>
                      <a:r>
                        <a:rPr lang="en-US" altLang="zh-CN" sz="1400" dirty="0"/>
                        <a:t>87.3%</a:t>
                      </a:r>
                    </a:p>
                  </a:txBody>
                  <a:tcPr marL="57254" marR="57254" marT="28627" marB="28627" anchor="ctr">
                    <a:lnL>
                      <a:noFill/>
                    </a:lnL>
                    <a:lnR>
                      <a:noFill/>
                    </a:lnR>
                    <a:lnT>
                      <a:noFill/>
                    </a:lnT>
                    <a:lnB>
                      <a:noFill/>
                    </a:lnB>
                    <a:solidFill>
                      <a:srgbClr val="FFFFFF"/>
                    </a:solidFill>
                  </a:tcPr>
                </a:tc>
                <a:tc>
                  <a:txBody>
                    <a:bodyPr/>
                    <a:lstStyle/>
                    <a:p>
                      <a:r>
                        <a:rPr lang="en-US" altLang="zh-CN" sz="1400" dirty="0"/>
                        <a:t>88.3%</a:t>
                      </a:r>
                    </a:p>
                  </a:txBody>
                  <a:tcPr marL="57254" marR="57254" marT="28627" marB="28627" anchor="ctr">
                    <a:lnL>
                      <a:noFill/>
                    </a:lnL>
                    <a:lnR>
                      <a:noFill/>
                    </a:lnR>
                    <a:lnT>
                      <a:noFill/>
                    </a:lnT>
                    <a:lnB>
                      <a:noFill/>
                    </a:lnB>
                    <a:solidFill>
                      <a:srgbClr val="FFFFFF"/>
                    </a:solidFill>
                  </a:tcPr>
                </a:tc>
                <a:extLst>
                  <a:ext uri="{0D108BD9-81ED-4DB2-BD59-A6C34878D82A}">
                    <a16:rowId xmlns:a16="http://schemas.microsoft.com/office/drawing/2014/main" val="319753861"/>
                  </a:ext>
                </a:extLst>
              </a:tr>
              <a:tr h="204543">
                <a:tc>
                  <a:txBody>
                    <a:bodyPr/>
                    <a:lstStyle/>
                    <a:p>
                      <a:r>
                        <a:rPr lang="en-US" altLang="zh-CN" sz="1400" dirty="0"/>
                        <a:t>30s</a:t>
                      </a:r>
                      <a:r>
                        <a:rPr lang="zh-CN" altLang="en-US" sz="1400" dirty="0"/>
                        <a:t>内</a:t>
                      </a:r>
                    </a:p>
                  </a:txBody>
                  <a:tcPr marL="57254" marR="57254" marT="28627" marB="28627" anchor="ctr">
                    <a:lnL>
                      <a:noFill/>
                    </a:lnL>
                    <a:lnR>
                      <a:noFill/>
                    </a:lnR>
                    <a:lnT>
                      <a:noFill/>
                    </a:lnT>
                    <a:lnB>
                      <a:noFill/>
                    </a:lnB>
                    <a:solidFill>
                      <a:srgbClr val="C0FFFF"/>
                    </a:solidFill>
                  </a:tcPr>
                </a:tc>
                <a:tc>
                  <a:txBody>
                    <a:bodyPr/>
                    <a:lstStyle/>
                    <a:p>
                      <a:r>
                        <a:rPr lang="en-US" altLang="zh-CN" sz="1400" dirty="0"/>
                        <a:t>99.2%</a:t>
                      </a:r>
                    </a:p>
                  </a:txBody>
                  <a:tcPr marL="57254" marR="57254" marT="28627" marB="28627" anchor="ctr">
                    <a:lnL>
                      <a:noFill/>
                    </a:lnL>
                    <a:lnR>
                      <a:noFill/>
                    </a:lnR>
                    <a:lnT>
                      <a:noFill/>
                    </a:lnT>
                    <a:lnB>
                      <a:noFill/>
                    </a:lnB>
                    <a:solidFill>
                      <a:srgbClr val="C0FFFF"/>
                    </a:solidFill>
                  </a:tcPr>
                </a:tc>
                <a:tc>
                  <a:txBody>
                    <a:bodyPr/>
                    <a:lstStyle/>
                    <a:p>
                      <a:r>
                        <a:rPr lang="en-US" altLang="zh-CN" sz="1400" dirty="0"/>
                        <a:t>99.4%</a:t>
                      </a:r>
                    </a:p>
                  </a:txBody>
                  <a:tcPr marL="57254" marR="57254" marT="28627" marB="28627" anchor="ctr">
                    <a:lnL>
                      <a:noFill/>
                    </a:lnL>
                    <a:lnR>
                      <a:noFill/>
                    </a:lnR>
                    <a:lnT>
                      <a:noFill/>
                    </a:lnT>
                    <a:lnB>
                      <a:noFill/>
                    </a:lnB>
                    <a:solidFill>
                      <a:srgbClr val="C0FFFF"/>
                    </a:solidFill>
                  </a:tcPr>
                </a:tc>
                <a:extLst>
                  <a:ext uri="{0D108BD9-81ED-4DB2-BD59-A6C34878D82A}">
                    <a16:rowId xmlns:a16="http://schemas.microsoft.com/office/drawing/2014/main" val="2938792619"/>
                  </a:ext>
                </a:extLst>
              </a:tr>
            </a:tbl>
          </a:graphicData>
        </a:graphic>
      </p:graphicFrame>
      <p:sp>
        <p:nvSpPr>
          <p:cNvPr id="7" name="文本框 6">
            <a:extLst>
              <a:ext uri="{FF2B5EF4-FFF2-40B4-BE49-F238E27FC236}">
                <a16:creationId xmlns:a16="http://schemas.microsoft.com/office/drawing/2014/main" id="{A22D1C19-34B3-554E-A397-1F8B9E12B266}"/>
              </a:ext>
            </a:extLst>
          </p:cNvPr>
          <p:cNvSpPr txBox="1"/>
          <p:nvPr/>
        </p:nvSpPr>
        <p:spPr>
          <a:xfrm>
            <a:off x="7927109" y="5966972"/>
            <a:ext cx="2955636" cy="307777"/>
          </a:xfrm>
          <a:prstGeom prst="rect">
            <a:avLst/>
          </a:prstGeom>
          <a:noFill/>
        </p:spPr>
        <p:txBody>
          <a:bodyPr wrap="square" rtlCol="0">
            <a:spAutoFit/>
          </a:bodyPr>
          <a:lstStyle/>
          <a:p>
            <a:r>
              <a:rPr kumimoji="1" lang="en-US" altLang="zh-CN" sz="1400" dirty="0">
                <a:solidFill>
                  <a:schemeClr val="tx2"/>
                </a:solidFill>
              </a:rPr>
              <a:t>2020-03-16</a:t>
            </a:r>
            <a:r>
              <a:rPr kumimoji="1" lang="zh-CN" altLang="en-US" sz="1400" dirty="0">
                <a:solidFill>
                  <a:schemeClr val="tx2"/>
                </a:solidFill>
              </a:rPr>
              <a:t>数据</a:t>
            </a:r>
          </a:p>
        </p:txBody>
      </p:sp>
    </p:spTree>
    <p:extLst>
      <p:ext uri="{BB962C8B-B14F-4D97-AF65-F5344CB8AC3E}">
        <p14:creationId xmlns:p14="http://schemas.microsoft.com/office/powerpoint/2010/main" val="42075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02890-BE7B-3148-9093-1247C418B18B}"/>
              </a:ext>
            </a:extLst>
          </p:cNvPr>
          <p:cNvSpPr>
            <a:spLocks noGrp="1"/>
          </p:cNvSpPr>
          <p:nvPr>
            <p:ph type="title"/>
          </p:nvPr>
        </p:nvSpPr>
        <p:spPr/>
        <p:txBody>
          <a:bodyPr/>
          <a:lstStyle/>
          <a:p>
            <a:r>
              <a:rPr kumimoji="1" lang="zh-CN" altLang="en-US" dirty="0"/>
              <a:t>实验与结论</a:t>
            </a:r>
          </a:p>
        </p:txBody>
      </p:sp>
      <p:sp>
        <p:nvSpPr>
          <p:cNvPr id="3" name="内容占位符 2">
            <a:extLst>
              <a:ext uri="{FF2B5EF4-FFF2-40B4-BE49-F238E27FC236}">
                <a16:creationId xmlns:a16="http://schemas.microsoft.com/office/drawing/2014/main" id="{96D60052-18E3-814C-8E24-AC55BDAC72A7}"/>
              </a:ext>
            </a:extLst>
          </p:cNvPr>
          <p:cNvSpPr>
            <a:spLocks noGrp="1"/>
          </p:cNvSpPr>
          <p:nvPr>
            <p:ph idx="1"/>
          </p:nvPr>
        </p:nvSpPr>
        <p:spPr/>
        <p:txBody>
          <a:bodyPr/>
          <a:lstStyle/>
          <a:p>
            <a:r>
              <a:rPr kumimoji="1" lang="en-US" altLang="zh-CN" dirty="0" err="1"/>
              <a:t>asm.js</a:t>
            </a:r>
            <a:r>
              <a:rPr kumimoji="1" lang="zh-CN" altLang="en-US" dirty="0"/>
              <a:t>是否可选为兜底方案</a:t>
            </a:r>
            <a:endParaRPr kumimoji="1" lang="en-US" altLang="zh-CN" dirty="0"/>
          </a:p>
          <a:p>
            <a:pPr marL="0" indent="0">
              <a:buNone/>
            </a:pPr>
            <a:r>
              <a:rPr kumimoji="1" lang="zh-CN" altLang="en-US" dirty="0"/>
              <a:t>  </a:t>
            </a:r>
            <a:r>
              <a:rPr kumimoji="1" lang="zh-CN" altLang="en-US" sz="2400" dirty="0"/>
              <a:t>如果不支持跑</a:t>
            </a:r>
            <a:r>
              <a:rPr kumimoji="1" lang="en-US" altLang="zh-CN" sz="2400" dirty="0" err="1"/>
              <a:t>WebAssembly</a:t>
            </a:r>
            <a:r>
              <a:rPr kumimoji="1" lang="zh-CN" altLang="en-US" sz="2400" dirty="0"/>
              <a:t>，就尝试跑</a:t>
            </a:r>
            <a:r>
              <a:rPr kumimoji="1" lang="en-US" altLang="zh-CN" sz="2400" dirty="0" err="1"/>
              <a:t>asm.js</a:t>
            </a:r>
            <a:r>
              <a:rPr kumimoji="1" lang="en-US" altLang="zh-CN" sz="2400" dirty="0"/>
              <a:t>?</a:t>
            </a:r>
          </a:p>
          <a:p>
            <a:pPr lvl="1"/>
            <a:endParaRPr kumimoji="1" lang="en-US" altLang="zh-CN" dirty="0"/>
          </a:p>
          <a:p>
            <a:pPr lvl="1"/>
            <a:endParaRPr kumimoji="1" lang="en-US" altLang="zh-CN" sz="2000" dirty="0"/>
          </a:p>
          <a:p>
            <a:pPr marL="457200" lvl="1" indent="0">
              <a:buNone/>
            </a:pPr>
            <a:endParaRPr kumimoji="1" lang="en-US" altLang="zh-CN" sz="2000" dirty="0"/>
          </a:p>
          <a:p>
            <a:pPr marL="457200" lvl="1" indent="0">
              <a:buNone/>
            </a:pPr>
            <a:endParaRPr kumimoji="1" lang="en-US" altLang="zh-CN" sz="2000" dirty="0"/>
          </a:p>
          <a:p>
            <a:pPr marL="457200" lvl="1" indent="0">
              <a:buNone/>
            </a:pPr>
            <a:endParaRPr kumimoji="1" lang="en-US" altLang="zh-CN" dirty="0">
              <a:solidFill>
                <a:srgbClr val="C00000"/>
              </a:solidFill>
            </a:endParaRPr>
          </a:p>
          <a:p>
            <a:pPr marL="457200" lvl="1" indent="0">
              <a:buNone/>
            </a:pPr>
            <a:endParaRPr kumimoji="1" lang="en-US" altLang="zh-CN" dirty="0">
              <a:solidFill>
                <a:srgbClr val="C00000"/>
              </a:solidFill>
            </a:endParaRPr>
          </a:p>
          <a:p>
            <a:pPr marL="457200" lvl="1" indent="0">
              <a:buNone/>
            </a:pPr>
            <a:r>
              <a:rPr kumimoji="1" lang="zh-CN" altLang="en-US" dirty="0">
                <a:solidFill>
                  <a:srgbClr val="C00000"/>
                </a:solidFill>
              </a:rPr>
              <a:t>假设不成立</a:t>
            </a:r>
            <a:r>
              <a:rPr kumimoji="1" lang="en-US" altLang="zh-CN" dirty="0">
                <a:solidFill>
                  <a:srgbClr val="C00000"/>
                </a:solidFill>
              </a:rPr>
              <a:t>——</a:t>
            </a:r>
            <a:r>
              <a:rPr kumimoji="1" lang="en-US" altLang="zh-CN" sz="2000" dirty="0" err="1"/>
              <a:t>wasm</a:t>
            </a:r>
            <a:r>
              <a:rPr kumimoji="1" lang="zh-CN" altLang="en-US" sz="2000" dirty="0"/>
              <a:t>与</a:t>
            </a:r>
            <a:r>
              <a:rPr kumimoji="1" lang="en-US" altLang="zh-CN" sz="2000" dirty="0" err="1"/>
              <a:t>asm.js</a:t>
            </a:r>
            <a:r>
              <a:rPr kumimoji="1" lang="zh-CN" altLang="en-US" sz="2000" dirty="0"/>
              <a:t>覆盖情况高度重合</a:t>
            </a:r>
            <a:endParaRPr kumimoji="1" lang="en-US" altLang="zh-CN" sz="2000" dirty="0"/>
          </a:p>
        </p:txBody>
      </p:sp>
      <p:graphicFrame>
        <p:nvGraphicFramePr>
          <p:cNvPr id="4" name="表格 3">
            <a:extLst>
              <a:ext uri="{FF2B5EF4-FFF2-40B4-BE49-F238E27FC236}">
                <a16:creationId xmlns:a16="http://schemas.microsoft.com/office/drawing/2014/main" id="{917096A2-5B02-1945-BEF4-A0492D5595CC}"/>
              </a:ext>
            </a:extLst>
          </p:cNvPr>
          <p:cNvGraphicFramePr>
            <a:graphicFrameLocks noGrp="1"/>
          </p:cNvGraphicFramePr>
          <p:nvPr/>
        </p:nvGraphicFramePr>
        <p:xfrm>
          <a:off x="5310906" y="2897428"/>
          <a:ext cx="6542772" cy="1063144"/>
        </p:xfrm>
        <a:graphic>
          <a:graphicData uri="http://schemas.openxmlformats.org/drawingml/2006/table">
            <a:tbl>
              <a:tblPr/>
              <a:tblGrid>
                <a:gridCol w="2272145">
                  <a:extLst>
                    <a:ext uri="{9D8B030D-6E8A-4147-A177-3AD203B41FA5}">
                      <a16:colId xmlns:a16="http://schemas.microsoft.com/office/drawing/2014/main" val="3061963921"/>
                    </a:ext>
                  </a:extLst>
                </a:gridCol>
                <a:gridCol w="1616364">
                  <a:extLst>
                    <a:ext uri="{9D8B030D-6E8A-4147-A177-3AD203B41FA5}">
                      <a16:colId xmlns:a16="http://schemas.microsoft.com/office/drawing/2014/main" val="1061658463"/>
                    </a:ext>
                  </a:extLst>
                </a:gridCol>
                <a:gridCol w="1348509">
                  <a:extLst>
                    <a:ext uri="{9D8B030D-6E8A-4147-A177-3AD203B41FA5}">
                      <a16:colId xmlns:a16="http://schemas.microsoft.com/office/drawing/2014/main" val="2235583302"/>
                    </a:ext>
                  </a:extLst>
                </a:gridCol>
                <a:gridCol w="1305754">
                  <a:extLst>
                    <a:ext uri="{9D8B030D-6E8A-4147-A177-3AD203B41FA5}">
                      <a16:colId xmlns:a16="http://schemas.microsoft.com/office/drawing/2014/main" val="2674364249"/>
                    </a:ext>
                  </a:extLst>
                </a:gridCol>
              </a:tblGrid>
              <a:tr h="209703">
                <a:tc>
                  <a:txBody>
                    <a:bodyPr/>
                    <a:lstStyle/>
                    <a:p>
                      <a:endParaRPr lang="zh-CN" altLang="en-US" sz="1400" dirty="0"/>
                    </a:p>
                  </a:txBody>
                  <a:tcPr marL="52426" marR="52426" marT="26213" marB="26213" anchor="ctr">
                    <a:lnL>
                      <a:noFill/>
                    </a:lnL>
                    <a:lnR>
                      <a:noFill/>
                    </a:lnR>
                    <a:lnB>
                      <a:noFill/>
                    </a:lnB>
                    <a:solidFill>
                      <a:srgbClr val="FFFFFF"/>
                    </a:solidFill>
                  </a:tcPr>
                </a:tc>
                <a:tc>
                  <a:txBody>
                    <a:bodyPr/>
                    <a:lstStyle/>
                    <a:p>
                      <a:r>
                        <a:rPr lang="zh-CN" altLang="en" sz="1400" dirty="0"/>
                        <a:t>不</a:t>
                      </a:r>
                      <a:r>
                        <a:rPr lang="zh-CN" altLang="en-US" sz="1400" dirty="0"/>
                        <a:t>支持本地策略</a:t>
                      </a:r>
                      <a:endParaRPr lang="en" sz="1400" dirty="0"/>
                    </a:p>
                  </a:txBody>
                  <a:tcPr marL="52426" marR="52426" marT="26213" marB="26213" anchor="ctr">
                    <a:lnL>
                      <a:noFill/>
                    </a:lnL>
                    <a:lnR>
                      <a:noFill/>
                    </a:lnR>
                    <a:lnB>
                      <a:noFill/>
                    </a:lnB>
                    <a:solidFill>
                      <a:srgbClr val="FFFFFF"/>
                    </a:solidFill>
                  </a:tcPr>
                </a:tc>
                <a:tc>
                  <a:txBody>
                    <a:bodyPr/>
                    <a:lstStyle/>
                    <a:p>
                      <a:r>
                        <a:rPr lang="zh-CN" altLang="en" sz="1400" dirty="0"/>
                        <a:t>支持</a:t>
                      </a:r>
                      <a:r>
                        <a:rPr lang="en-US" altLang="zh-CN" sz="1400" dirty="0" err="1"/>
                        <a:t>wasm</a:t>
                      </a:r>
                      <a:endParaRPr lang="en" sz="1400" dirty="0"/>
                    </a:p>
                  </a:txBody>
                  <a:tcPr marL="52426" marR="52426" marT="26213" marB="26213" anchor="ctr">
                    <a:lnL>
                      <a:noFill/>
                    </a:lnL>
                    <a:lnR>
                      <a:noFill/>
                    </a:lnR>
                    <a:lnB>
                      <a:noFill/>
                    </a:lnB>
                    <a:solidFill>
                      <a:srgbClr val="FFFFFF"/>
                    </a:solidFill>
                  </a:tcPr>
                </a:tc>
                <a:tc>
                  <a:txBody>
                    <a:bodyPr/>
                    <a:lstStyle/>
                    <a:p>
                      <a:r>
                        <a:rPr lang="zh-CN" altLang="en-US" sz="1400" dirty="0"/>
                        <a:t>尝试跑</a:t>
                      </a:r>
                      <a:r>
                        <a:rPr lang="en-US" altLang="zh-CN" sz="1400" dirty="0" err="1"/>
                        <a:t>asm.js</a:t>
                      </a:r>
                      <a:endParaRPr lang="en" sz="1400" dirty="0"/>
                    </a:p>
                  </a:txBody>
                  <a:tcPr marL="52426" marR="52426" marT="26213" marB="26213" anchor="ctr">
                    <a:lnL>
                      <a:noFill/>
                    </a:lnL>
                    <a:lnR>
                      <a:noFill/>
                    </a:lnR>
                    <a:lnB>
                      <a:noFill/>
                    </a:lnB>
                    <a:solidFill>
                      <a:srgbClr val="FFFFFF"/>
                    </a:solidFill>
                  </a:tcPr>
                </a:tc>
                <a:extLst>
                  <a:ext uri="{0D108BD9-81ED-4DB2-BD59-A6C34878D82A}">
                    <a16:rowId xmlns:a16="http://schemas.microsoft.com/office/drawing/2014/main" val="3958897670"/>
                  </a:ext>
                </a:extLst>
              </a:tr>
              <a:tr h="209703">
                <a:tc>
                  <a:txBody>
                    <a:bodyPr/>
                    <a:lstStyle/>
                    <a:p>
                      <a:r>
                        <a:rPr lang="zh-CN" altLang="en-US" sz="1400" dirty="0"/>
                        <a:t>数目</a:t>
                      </a:r>
                    </a:p>
                  </a:txBody>
                  <a:tcPr marL="52426" marR="52426" marT="26213" marB="26213" anchor="ctr">
                    <a:lnL>
                      <a:noFill/>
                    </a:lnL>
                    <a:lnR>
                      <a:noFill/>
                    </a:lnR>
                    <a:lnT>
                      <a:noFill/>
                    </a:lnT>
                    <a:lnB>
                      <a:noFill/>
                    </a:lnB>
                    <a:solidFill>
                      <a:srgbClr val="C0FFFF"/>
                    </a:solidFill>
                  </a:tcPr>
                </a:tc>
                <a:tc>
                  <a:txBody>
                    <a:bodyPr/>
                    <a:lstStyle/>
                    <a:p>
                      <a:r>
                        <a:rPr lang="en-US" altLang="zh-CN" sz="1400" dirty="0"/>
                        <a:t>10317</a:t>
                      </a:r>
                    </a:p>
                  </a:txBody>
                  <a:tcPr marL="52426" marR="52426" marT="26213" marB="26213" anchor="ctr">
                    <a:lnL>
                      <a:noFill/>
                    </a:lnL>
                    <a:lnR>
                      <a:noFill/>
                    </a:lnR>
                    <a:lnT>
                      <a:noFill/>
                    </a:lnT>
                    <a:lnB>
                      <a:noFill/>
                    </a:lnB>
                    <a:solidFill>
                      <a:srgbClr val="C0FFFF"/>
                    </a:solidFill>
                  </a:tcPr>
                </a:tc>
                <a:tc>
                  <a:txBody>
                    <a:bodyPr/>
                    <a:lstStyle/>
                    <a:p>
                      <a:r>
                        <a:rPr lang="en-US" altLang="zh-CN" sz="1400" dirty="0"/>
                        <a:t>84005</a:t>
                      </a:r>
                    </a:p>
                  </a:txBody>
                  <a:tcPr marL="52426" marR="52426" marT="26213" marB="26213" anchor="ctr">
                    <a:lnL>
                      <a:noFill/>
                    </a:lnL>
                    <a:lnR>
                      <a:noFill/>
                    </a:lnR>
                    <a:lnT>
                      <a:noFill/>
                    </a:lnT>
                    <a:lnB>
                      <a:noFill/>
                    </a:lnB>
                    <a:solidFill>
                      <a:srgbClr val="C0FFFF"/>
                    </a:solidFill>
                  </a:tcPr>
                </a:tc>
                <a:tc>
                  <a:txBody>
                    <a:bodyPr/>
                    <a:lstStyle/>
                    <a:p>
                      <a:r>
                        <a:rPr lang="en-US" altLang="zh-CN" sz="1400"/>
                        <a:t>2848</a:t>
                      </a:r>
                    </a:p>
                  </a:txBody>
                  <a:tcPr marL="52426" marR="52426" marT="26213" marB="26213" anchor="ctr">
                    <a:lnL>
                      <a:noFill/>
                    </a:lnL>
                    <a:lnR>
                      <a:noFill/>
                    </a:lnR>
                    <a:lnT>
                      <a:noFill/>
                    </a:lnT>
                    <a:lnB>
                      <a:noFill/>
                    </a:lnB>
                    <a:solidFill>
                      <a:srgbClr val="C0FFFF"/>
                    </a:solidFill>
                  </a:tcPr>
                </a:tc>
                <a:extLst>
                  <a:ext uri="{0D108BD9-81ED-4DB2-BD59-A6C34878D82A}">
                    <a16:rowId xmlns:a16="http://schemas.microsoft.com/office/drawing/2014/main" val="1452989409"/>
                  </a:ext>
                </a:extLst>
              </a:tr>
              <a:tr h="209703">
                <a:tc>
                  <a:txBody>
                    <a:bodyPr/>
                    <a:lstStyle/>
                    <a:p>
                      <a:r>
                        <a:rPr lang="zh-CN" altLang="en-US" sz="1400" dirty="0"/>
                        <a:t>加载成功比例</a:t>
                      </a:r>
                    </a:p>
                  </a:txBody>
                  <a:tcPr marL="52426" marR="52426" marT="26213" marB="26213" anchor="ctr">
                    <a:lnL>
                      <a:noFill/>
                    </a:lnL>
                    <a:lnR>
                      <a:noFill/>
                    </a:lnR>
                    <a:lnT>
                      <a:noFill/>
                    </a:lnT>
                    <a:lnB>
                      <a:noFill/>
                    </a:lnB>
                    <a:solidFill>
                      <a:srgbClr val="C0FFFF"/>
                    </a:solidFill>
                  </a:tcPr>
                </a:tc>
                <a:tc>
                  <a:txBody>
                    <a:bodyPr/>
                    <a:lstStyle/>
                    <a:p>
                      <a:r>
                        <a:rPr lang="en-US" altLang="zh-CN" sz="1400" dirty="0"/>
                        <a:t>68.3144%</a:t>
                      </a:r>
                    </a:p>
                  </a:txBody>
                  <a:tcPr marL="52426" marR="52426" marT="26213" marB="26213" anchor="ctr">
                    <a:lnL>
                      <a:noFill/>
                    </a:lnL>
                    <a:lnR>
                      <a:noFill/>
                    </a:lnR>
                    <a:lnT>
                      <a:noFill/>
                    </a:lnT>
                    <a:lnB>
                      <a:noFill/>
                    </a:lnB>
                    <a:solidFill>
                      <a:srgbClr val="C0FFFF"/>
                    </a:solidFill>
                  </a:tcPr>
                </a:tc>
                <a:tc>
                  <a:txBody>
                    <a:bodyPr/>
                    <a:lstStyle/>
                    <a:p>
                      <a:r>
                        <a:rPr lang="en-US" altLang="zh-CN" sz="1400" dirty="0"/>
                        <a:t>82.4249%</a:t>
                      </a:r>
                    </a:p>
                  </a:txBody>
                  <a:tcPr marL="52426" marR="52426" marT="26213" marB="26213" anchor="ctr">
                    <a:lnL>
                      <a:noFill/>
                    </a:lnL>
                    <a:lnR>
                      <a:noFill/>
                    </a:lnR>
                    <a:lnT>
                      <a:noFill/>
                    </a:lnT>
                    <a:lnB>
                      <a:noFill/>
                    </a:lnB>
                    <a:solidFill>
                      <a:srgbClr val="C0FFFF"/>
                    </a:solidFill>
                  </a:tcPr>
                </a:tc>
                <a:tc>
                  <a:txBody>
                    <a:bodyPr/>
                    <a:lstStyle/>
                    <a:p>
                      <a:r>
                        <a:rPr lang="en-US" altLang="zh-CN" sz="1400" dirty="0"/>
                        <a:t>66.1517%</a:t>
                      </a:r>
                    </a:p>
                  </a:txBody>
                  <a:tcPr marL="52426" marR="52426" marT="26213" marB="26213" anchor="ctr">
                    <a:lnL>
                      <a:noFill/>
                    </a:lnL>
                    <a:lnR>
                      <a:noFill/>
                    </a:lnR>
                    <a:lnT>
                      <a:noFill/>
                    </a:lnT>
                    <a:lnB>
                      <a:noFill/>
                    </a:lnB>
                    <a:solidFill>
                      <a:srgbClr val="C0FFFF"/>
                    </a:solidFill>
                  </a:tcPr>
                </a:tc>
                <a:extLst>
                  <a:ext uri="{0D108BD9-81ED-4DB2-BD59-A6C34878D82A}">
                    <a16:rowId xmlns:a16="http://schemas.microsoft.com/office/drawing/2014/main" val="3091756147"/>
                  </a:ext>
                </a:extLst>
              </a:tr>
              <a:tr h="209703">
                <a:tc>
                  <a:txBody>
                    <a:bodyPr/>
                    <a:lstStyle/>
                    <a:p>
                      <a:r>
                        <a:rPr lang="zh-CN" altLang="en" sz="1400" dirty="0"/>
                        <a:t>本地</a:t>
                      </a:r>
                      <a:r>
                        <a:rPr lang="zh-CN" altLang="en-US" sz="1400" dirty="0"/>
                        <a:t>策略成功跑完比例</a:t>
                      </a:r>
                    </a:p>
                  </a:txBody>
                  <a:tcPr marL="52426" marR="52426" marT="26213" marB="26213" anchor="ctr">
                    <a:lnL>
                      <a:noFill/>
                    </a:lnL>
                    <a:lnR>
                      <a:noFill/>
                    </a:lnR>
                    <a:lnT>
                      <a:noFill/>
                    </a:lnT>
                    <a:lnB>
                      <a:noFill/>
                    </a:lnB>
                    <a:solidFill>
                      <a:srgbClr val="FFFFFF"/>
                    </a:solidFill>
                  </a:tcPr>
                </a:tc>
                <a:tc>
                  <a:txBody>
                    <a:bodyPr/>
                    <a:lstStyle/>
                    <a:p>
                      <a:endParaRPr lang="en-US" altLang="zh-CN" sz="1400" dirty="0"/>
                    </a:p>
                  </a:txBody>
                  <a:tcPr marL="52426" marR="52426" marT="26213" marB="26213" anchor="ctr">
                    <a:lnL>
                      <a:noFill/>
                    </a:lnL>
                    <a:lnR>
                      <a:noFill/>
                    </a:lnR>
                    <a:lnT>
                      <a:noFill/>
                    </a:lnT>
                    <a:lnB>
                      <a:noFill/>
                    </a:lnB>
                    <a:solidFill>
                      <a:srgbClr val="FFFFFF"/>
                    </a:solidFill>
                  </a:tcPr>
                </a:tc>
                <a:tc>
                  <a:txBody>
                    <a:bodyPr/>
                    <a:lstStyle/>
                    <a:p>
                      <a:r>
                        <a:rPr lang="en-US" altLang="zh-CN" sz="1400" dirty="0"/>
                        <a:t>56.7395%</a:t>
                      </a:r>
                    </a:p>
                  </a:txBody>
                  <a:tcPr marL="52426" marR="52426" marT="26213" marB="26213" anchor="ctr">
                    <a:lnL>
                      <a:noFill/>
                    </a:lnL>
                    <a:lnR>
                      <a:noFill/>
                    </a:lnR>
                    <a:lnT>
                      <a:noFill/>
                    </a:lnT>
                    <a:lnB>
                      <a:noFill/>
                    </a:lnB>
                    <a:solidFill>
                      <a:srgbClr val="FFFFFF"/>
                    </a:solidFill>
                  </a:tcPr>
                </a:tc>
                <a:tc>
                  <a:txBody>
                    <a:bodyPr/>
                    <a:lstStyle/>
                    <a:p>
                      <a:r>
                        <a:rPr lang="en-US" altLang="zh-CN" sz="1400" dirty="0">
                          <a:solidFill>
                            <a:srgbClr val="FF0000"/>
                          </a:solidFill>
                        </a:rPr>
                        <a:t>0.3862%</a:t>
                      </a:r>
                    </a:p>
                  </a:txBody>
                  <a:tcPr marL="52426" marR="52426" marT="26213" marB="26213" anchor="ctr">
                    <a:lnL>
                      <a:noFill/>
                    </a:lnL>
                    <a:lnR>
                      <a:noFill/>
                    </a:lnR>
                    <a:lnT>
                      <a:noFill/>
                    </a:lnT>
                    <a:lnB>
                      <a:noFill/>
                    </a:lnB>
                    <a:solidFill>
                      <a:srgbClr val="FFFFFF"/>
                    </a:solidFill>
                  </a:tcPr>
                </a:tc>
                <a:extLst>
                  <a:ext uri="{0D108BD9-81ED-4DB2-BD59-A6C34878D82A}">
                    <a16:rowId xmlns:a16="http://schemas.microsoft.com/office/drawing/2014/main" val="2210632448"/>
                  </a:ext>
                </a:extLst>
              </a:tr>
            </a:tbl>
          </a:graphicData>
        </a:graphic>
      </p:graphicFrame>
      <p:sp>
        <p:nvSpPr>
          <p:cNvPr id="6" name="文本框 5">
            <a:extLst>
              <a:ext uri="{FF2B5EF4-FFF2-40B4-BE49-F238E27FC236}">
                <a16:creationId xmlns:a16="http://schemas.microsoft.com/office/drawing/2014/main" id="{16E62CC8-0367-9D40-ACB9-0608D92EB8C6}"/>
              </a:ext>
            </a:extLst>
          </p:cNvPr>
          <p:cNvSpPr txBox="1"/>
          <p:nvPr/>
        </p:nvSpPr>
        <p:spPr>
          <a:xfrm>
            <a:off x="7913591" y="4179243"/>
            <a:ext cx="2955636" cy="307777"/>
          </a:xfrm>
          <a:prstGeom prst="rect">
            <a:avLst/>
          </a:prstGeom>
          <a:noFill/>
        </p:spPr>
        <p:txBody>
          <a:bodyPr wrap="square" rtlCol="0">
            <a:spAutoFit/>
          </a:bodyPr>
          <a:lstStyle/>
          <a:p>
            <a:r>
              <a:rPr kumimoji="1" lang="en-US" altLang="zh-CN" sz="1400" dirty="0">
                <a:solidFill>
                  <a:schemeClr val="tx2"/>
                </a:solidFill>
              </a:rPr>
              <a:t>2020-04-19</a:t>
            </a:r>
            <a:r>
              <a:rPr kumimoji="1" lang="zh-CN" altLang="en-US" sz="1400" dirty="0">
                <a:solidFill>
                  <a:schemeClr val="tx2"/>
                </a:solidFill>
              </a:rPr>
              <a:t>数据</a:t>
            </a:r>
          </a:p>
        </p:txBody>
      </p:sp>
      <p:sp>
        <p:nvSpPr>
          <p:cNvPr id="7" name="文本框 6">
            <a:extLst>
              <a:ext uri="{FF2B5EF4-FFF2-40B4-BE49-F238E27FC236}">
                <a16:creationId xmlns:a16="http://schemas.microsoft.com/office/drawing/2014/main" id="{60FF341C-50DB-5F41-8CBE-B7871DE4DB53}"/>
              </a:ext>
            </a:extLst>
          </p:cNvPr>
          <p:cNvSpPr txBox="1"/>
          <p:nvPr/>
        </p:nvSpPr>
        <p:spPr>
          <a:xfrm>
            <a:off x="4498109" y="5080000"/>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363186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DC00EA0-0B2C-D64B-B5B4-DA4ADB244B91}"/>
              </a:ext>
            </a:extLst>
          </p:cNvPr>
          <p:cNvSpPr>
            <a:spLocks noGrp="1"/>
          </p:cNvSpPr>
          <p:nvPr>
            <p:ph type="body" sz="quarter" idx="11"/>
          </p:nvPr>
        </p:nvSpPr>
        <p:spPr/>
        <p:txBody>
          <a:bodyPr/>
          <a:lstStyle/>
          <a:p>
            <a:r>
              <a:rPr kumimoji="1" lang="zh-CN" altLang="en-US" dirty="0"/>
              <a:t>下一步</a:t>
            </a:r>
          </a:p>
        </p:txBody>
      </p:sp>
    </p:spTree>
    <p:extLst>
      <p:ext uri="{BB962C8B-B14F-4D97-AF65-F5344CB8AC3E}">
        <p14:creationId xmlns:p14="http://schemas.microsoft.com/office/powerpoint/2010/main" val="1216354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6D31E-BA85-C242-A80C-39B047B2F8E5}"/>
              </a:ext>
            </a:extLst>
          </p:cNvPr>
          <p:cNvSpPr>
            <a:spLocks noGrp="1"/>
          </p:cNvSpPr>
          <p:nvPr>
            <p:ph type="title"/>
          </p:nvPr>
        </p:nvSpPr>
        <p:spPr/>
        <p:txBody>
          <a:bodyPr/>
          <a:lstStyle/>
          <a:p>
            <a:r>
              <a:rPr kumimoji="1" lang="zh-CN" altLang="en-US" dirty="0"/>
              <a:t>更多的尝试</a:t>
            </a:r>
          </a:p>
        </p:txBody>
      </p:sp>
      <p:sp>
        <p:nvSpPr>
          <p:cNvPr id="3" name="内容占位符 2">
            <a:extLst>
              <a:ext uri="{FF2B5EF4-FFF2-40B4-BE49-F238E27FC236}">
                <a16:creationId xmlns:a16="http://schemas.microsoft.com/office/drawing/2014/main" id="{B1DCA3E2-5057-474D-A2BF-6CA2C192DC1A}"/>
              </a:ext>
            </a:extLst>
          </p:cNvPr>
          <p:cNvSpPr>
            <a:spLocks noGrp="1"/>
          </p:cNvSpPr>
          <p:nvPr>
            <p:ph idx="1"/>
          </p:nvPr>
        </p:nvSpPr>
        <p:spPr/>
        <p:txBody>
          <a:bodyPr/>
          <a:lstStyle/>
          <a:p>
            <a:r>
              <a:rPr kumimoji="1" lang="en-US" altLang="zh-CN" dirty="0"/>
              <a:t>AI</a:t>
            </a:r>
            <a:r>
              <a:rPr kumimoji="1" lang="zh-CN" altLang="en-US" dirty="0"/>
              <a:t>实验的灵活配置</a:t>
            </a:r>
            <a:endParaRPr kumimoji="1" lang="en-US" altLang="zh-CN" dirty="0"/>
          </a:p>
          <a:p>
            <a:endParaRPr kumimoji="1" lang="en-US" altLang="zh-CN" dirty="0"/>
          </a:p>
          <a:p>
            <a:r>
              <a:rPr kumimoji="1" lang="zh-CN" altLang="en-US" dirty="0"/>
              <a:t>标签</a:t>
            </a:r>
            <a:r>
              <a:rPr kumimoji="1" lang="en-US" altLang="zh-CN" dirty="0"/>
              <a:t>+</a:t>
            </a:r>
            <a:r>
              <a:rPr kumimoji="1" lang="zh-CN" altLang="en-US" dirty="0"/>
              <a:t>分区的</a:t>
            </a:r>
            <a:r>
              <a:rPr kumimoji="1" lang="en-US" altLang="zh-CN" dirty="0"/>
              <a:t>AI</a:t>
            </a:r>
            <a:r>
              <a:rPr kumimoji="1" lang="zh-CN" altLang="en-US" dirty="0"/>
              <a:t>推荐</a:t>
            </a:r>
            <a:endParaRPr kumimoji="1" lang="en-US" altLang="zh-CN" dirty="0"/>
          </a:p>
          <a:p>
            <a:endParaRPr kumimoji="1" lang="en-US" altLang="zh-CN" dirty="0"/>
          </a:p>
          <a:p>
            <a:r>
              <a:rPr kumimoji="1" lang="zh-CN" altLang="en-US" dirty="0"/>
              <a:t>对低配用户更友好的策略</a:t>
            </a:r>
            <a:endParaRPr kumimoji="1" lang="en-US" altLang="zh-CN" dirty="0"/>
          </a:p>
          <a:p>
            <a:endParaRPr kumimoji="1" lang="en-US" altLang="zh-CN" dirty="0"/>
          </a:p>
          <a:p>
            <a:r>
              <a:rPr kumimoji="1" lang="zh-CN" altLang="en-US" dirty="0"/>
              <a:t>方案对其他业务场景的支持</a:t>
            </a:r>
          </a:p>
        </p:txBody>
      </p:sp>
    </p:spTree>
    <p:extLst>
      <p:ext uri="{BB962C8B-B14F-4D97-AF65-F5344CB8AC3E}">
        <p14:creationId xmlns:p14="http://schemas.microsoft.com/office/powerpoint/2010/main" val="100023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谢谢</a:t>
            </a:r>
          </a:p>
        </p:txBody>
      </p:sp>
      <p:sp>
        <p:nvSpPr>
          <p:cNvPr id="5" name="文本占位符 4"/>
          <p:cNvSpPr>
            <a:spLocks noGrp="1"/>
          </p:cNvSpPr>
          <p:nvPr>
            <p:ph type="body" sz="quarter" idx="17"/>
          </p:nvPr>
        </p:nvSpPr>
        <p:spPr/>
        <p:txBody>
          <a:bodyPr>
            <a:normAutofit lnSpcReduction="10000"/>
          </a:bodyPr>
          <a:lstStyle/>
          <a:p>
            <a:r>
              <a:rPr lang="en-US" altLang="zh-CN" dirty="0" err="1"/>
              <a:t>QiangFu</a:t>
            </a:r>
            <a:endParaRPr lang="zh-CN" altLang="en-US" dirty="0"/>
          </a:p>
        </p:txBody>
      </p:sp>
      <p:sp>
        <p:nvSpPr>
          <p:cNvPr id="6" name="文本占位符 5"/>
          <p:cNvSpPr>
            <a:spLocks noGrp="1"/>
          </p:cNvSpPr>
          <p:nvPr>
            <p:ph type="body" sz="quarter" idx="18"/>
          </p:nvPr>
        </p:nvSpPr>
        <p:spPr/>
        <p:txBody>
          <a:bodyPr>
            <a:normAutofit lnSpcReduction="10000"/>
          </a:bodyPr>
          <a:lstStyle/>
          <a:p>
            <a:r>
              <a:rPr lang="en-US" altLang="zh-CN" dirty="0"/>
              <a:t>2020.04.23</a:t>
            </a:r>
            <a:endParaRPr lang="zh-CN" altLang="en-US" dirty="0"/>
          </a:p>
        </p:txBody>
      </p:sp>
    </p:spTree>
    <p:extLst>
      <p:ext uri="{BB962C8B-B14F-4D97-AF65-F5344CB8AC3E}">
        <p14:creationId xmlns:p14="http://schemas.microsoft.com/office/powerpoint/2010/main" val="21943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如何生成</a:t>
            </a:r>
            <a:r>
              <a:rPr lang="en-US" altLang="zh-CN" dirty="0" err="1"/>
              <a:t>wasm</a:t>
            </a:r>
            <a:r>
              <a:rPr lang="zh-CN" altLang="en-US" dirty="0"/>
              <a:t>文件</a:t>
            </a:r>
          </a:p>
        </p:txBody>
      </p:sp>
      <p:sp>
        <p:nvSpPr>
          <p:cNvPr id="3" name="内容占位符 2"/>
          <p:cNvSpPr>
            <a:spLocks noGrp="1"/>
          </p:cNvSpPr>
          <p:nvPr>
            <p:ph idx="1"/>
          </p:nvPr>
        </p:nvSpPr>
        <p:spPr/>
        <p:txBody>
          <a:bodyPr/>
          <a:lstStyle/>
          <a:p>
            <a:r>
              <a:rPr lang="en-US" altLang="zh-CN" sz="2000" dirty="0" err="1"/>
              <a:t>WebAssembly</a:t>
            </a:r>
            <a:r>
              <a:rPr lang="zh-CN" altLang="en-US" sz="2000" dirty="0"/>
              <a:t>有一个基于</a:t>
            </a:r>
            <a:r>
              <a:rPr lang="en-US" altLang="zh-CN" sz="2000" dirty="0"/>
              <a:t>S-</a:t>
            </a:r>
            <a:r>
              <a:rPr lang="zh-CN" altLang="en-US" sz="2000" dirty="0"/>
              <a:t>表达式的</a:t>
            </a:r>
            <a:r>
              <a:rPr lang="zh-CN" altLang="en-US" sz="2000" b="1" dirty="0"/>
              <a:t>文本表示形式</a:t>
            </a:r>
            <a:r>
              <a:rPr lang="zh-CN" altLang="en-US" sz="2000" dirty="0"/>
              <a:t>，设计为在文本编辑器，浏览器开发人员工具等中暴露的一个中间形式。</a:t>
            </a:r>
          </a:p>
          <a:p>
            <a:endParaRPr lang="zh-CN" altLang="en-US" sz="2000" dirty="0"/>
          </a:p>
        </p:txBody>
      </p:sp>
      <p:pic>
        <p:nvPicPr>
          <p:cNvPr id="6" name="图片 5"/>
          <p:cNvPicPr>
            <a:picLocks noChangeAspect="1"/>
          </p:cNvPicPr>
          <p:nvPr/>
        </p:nvPicPr>
        <p:blipFill>
          <a:blip r:embed="rId2"/>
          <a:stretch>
            <a:fillRect/>
          </a:stretch>
        </p:blipFill>
        <p:spPr>
          <a:xfrm>
            <a:off x="2297713" y="2367234"/>
            <a:ext cx="6807200" cy="2362200"/>
          </a:xfrm>
          <a:prstGeom prst="rect">
            <a:avLst/>
          </a:prstGeom>
        </p:spPr>
      </p:pic>
      <p:pic>
        <p:nvPicPr>
          <p:cNvPr id="7" name="图片 6"/>
          <p:cNvPicPr>
            <a:picLocks noChangeAspect="1"/>
          </p:cNvPicPr>
          <p:nvPr/>
        </p:nvPicPr>
        <p:blipFill>
          <a:blip r:embed="rId3"/>
          <a:stretch>
            <a:fillRect/>
          </a:stretch>
        </p:blipFill>
        <p:spPr>
          <a:xfrm>
            <a:off x="2297713" y="5101994"/>
            <a:ext cx="4584700" cy="622300"/>
          </a:xfrm>
          <a:prstGeom prst="rect">
            <a:avLst/>
          </a:prstGeom>
        </p:spPr>
      </p:pic>
    </p:spTree>
    <p:extLst>
      <p:ext uri="{BB962C8B-B14F-4D97-AF65-F5344CB8AC3E}">
        <p14:creationId xmlns:p14="http://schemas.microsoft.com/office/powerpoint/2010/main" val="126872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如何生成</a:t>
            </a:r>
            <a:r>
              <a:rPr lang="en-US" altLang="zh-CN" dirty="0" err="1"/>
              <a:t>wasm</a:t>
            </a:r>
            <a:r>
              <a:rPr lang="zh-CN" altLang="en-US" dirty="0"/>
              <a:t>文件</a:t>
            </a:r>
          </a:p>
        </p:txBody>
      </p:sp>
      <p:sp>
        <p:nvSpPr>
          <p:cNvPr id="3" name="内容占位符 2"/>
          <p:cNvSpPr>
            <a:spLocks noGrp="1"/>
          </p:cNvSpPr>
          <p:nvPr>
            <p:ph idx="1"/>
          </p:nvPr>
        </p:nvSpPr>
        <p:spPr/>
        <p:txBody>
          <a:bodyPr/>
          <a:lstStyle/>
          <a:p>
            <a:r>
              <a:rPr lang="zh-CN" altLang="en-US" sz="2000" dirty="0"/>
              <a:t>从</a:t>
            </a:r>
            <a:r>
              <a:rPr lang="en-US" altLang="zh-CN" sz="2000" dirty="0"/>
              <a:t>C/C++</a:t>
            </a:r>
            <a:r>
              <a:rPr lang="zh-CN" altLang="en-US" sz="2000" dirty="0"/>
              <a:t>编译为</a:t>
            </a:r>
            <a:r>
              <a:rPr lang="en-US" altLang="zh-CN" sz="2000" dirty="0" err="1"/>
              <a:t>WebAssembly</a:t>
            </a:r>
            <a:endParaRPr lang="en-US" altLang="zh-CN"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113" y="2795313"/>
            <a:ext cx="7772400" cy="2120900"/>
          </a:xfrm>
          <a:prstGeom prst="rect">
            <a:avLst/>
          </a:prstGeom>
        </p:spPr>
      </p:pic>
    </p:spTree>
    <p:extLst>
      <p:ext uri="{BB962C8B-B14F-4D97-AF65-F5344CB8AC3E}">
        <p14:creationId xmlns:p14="http://schemas.microsoft.com/office/powerpoint/2010/main" val="152579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如何生成</a:t>
            </a:r>
            <a:r>
              <a:rPr lang="en-US" altLang="zh-CN" dirty="0" err="1"/>
              <a:t>wasm</a:t>
            </a:r>
            <a:r>
              <a:rPr lang="zh-CN" altLang="en-US" dirty="0"/>
              <a:t>文件</a:t>
            </a:r>
          </a:p>
        </p:txBody>
      </p:sp>
      <p:sp>
        <p:nvSpPr>
          <p:cNvPr id="3" name="内容占位符 2"/>
          <p:cNvSpPr>
            <a:spLocks noGrp="1"/>
          </p:cNvSpPr>
          <p:nvPr>
            <p:ph idx="1"/>
          </p:nvPr>
        </p:nvSpPr>
        <p:spPr/>
        <p:txBody>
          <a:bodyPr/>
          <a:lstStyle/>
          <a:p>
            <a:r>
              <a:rPr lang="zh-CN" altLang="en-US" sz="2000" dirty="0"/>
              <a:t>从其他语言编译为</a:t>
            </a:r>
            <a:r>
              <a:rPr lang="en-US" altLang="zh-CN" sz="2000" dirty="0" err="1"/>
              <a:t>WebAssembly</a:t>
            </a:r>
            <a:endParaRPr lang="en-US" altLang="zh-CN" sz="2000" dirty="0"/>
          </a:p>
          <a:p>
            <a:endParaRPr lang="en-US" altLang="zh-CN" sz="2000" dirty="0"/>
          </a:p>
          <a:p>
            <a:pPr lvl="1"/>
            <a:endParaRPr lang="en-US" altLang="zh-CN" sz="1600" dirty="0"/>
          </a:p>
          <a:p>
            <a:pPr lvl="1"/>
            <a:r>
              <a:rPr lang="en-US" altLang="zh-CN" sz="1800" dirty="0" err="1"/>
              <a:t>TypeScript</a:t>
            </a:r>
            <a:r>
              <a:rPr lang="zh-CN" altLang="en-US" sz="1800" dirty="0"/>
              <a:t>          </a:t>
            </a:r>
            <a:r>
              <a:rPr lang="en-US" altLang="zh-CN" sz="1800" dirty="0"/>
              <a:t> </a:t>
            </a:r>
            <a:r>
              <a:rPr lang="zh-CN" altLang="en-US" sz="1800" dirty="0"/>
              <a:t>  </a:t>
            </a:r>
            <a:r>
              <a:rPr lang="en-US" altLang="zh-CN" sz="1800" dirty="0" err="1"/>
              <a:t>AssemblyScript</a:t>
            </a:r>
            <a:endParaRPr lang="en-US" altLang="zh-CN" sz="1800" dirty="0"/>
          </a:p>
          <a:p>
            <a:pPr lvl="1"/>
            <a:endParaRPr lang="en-US" altLang="zh-CN" sz="1600" dirty="0"/>
          </a:p>
          <a:p>
            <a:pPr lvl="1"/>
            <a:endParaRPr lang="en-US" altLang="zh-CN" sz="1600" dirty="0"/>
          </a:p>
          <a:p>
            <a:pPr lvl="1"/>
            <a:endParaRPr lang="en-US" altLang="zh-CN" sz="1600" dirty="0"/>
          </a:p>
          <a:p>
            <a:pPr lvl="1"/>
            <a:endParaRPr lang="en-US" altLang="zh-CN" sz="1600" dirty="0"/>
          </a:p>
          <a:p>
            <a:pPr lvl="1"/>
            <a:endParaRPr lang="en-US" altLang="zh-CN" sz="1600" dirty="0"/>
          </a:p>
          <a:p>
            <a:pPr marL="457200" lvl="1" indent="0">
              <a:buNone/>
            </a:pPr>
            <a:endParaRPr lang="en-US" altLang="zh-CN" sz="1600" dirty="0"/>
          </a:p>
          <a:p>
            <a:pPr lvl="1"/>
            <a:r>
              <a:rPr lang="en" altLang="zh-CN" sz="1600" dirty="0"/>
              <a:t>https://</a:t>
            </a:r>
            <a:r>
              <a:rPr lang="en" altLang="zh-CN" sz="1600" dirty="0" err="1"/>
              <a:t>github.com</a:t>
            </a:r>
            <a:r>
              <a:rPr lang="en" altLang="zh-CN" sz="1600" dirty="0"/>
              <a:t>/</a:t>
            </a:r>
            <a:r>
              <a:rPr lang="en" altLang="zh-CN" sz="1600" dirty="0" err="1"/>
              <a:t>appcypher</a:t>
            </a:r>
            <a:r>
              <a:rPr lang="en" altLang="zh-CN" sz="1600" dirty="0"/>
              <a:t>/awesome-</a:t>
            </a:r>
            <a:r>
              <a:rPr lang="en" altLang="zh-CN" sz="1600" dirty="0" err="1"/>
              <a:t>wasm</a:t>
            </a:r>
            <a:r>
              <a:rPr lang="en" altLang="zh-CN" sz="1600" dirty="0"/>
              <a:t>-</a:t>
            </a:r>
            <a:r>
              <a:rPr lang="en" altLang="zh-CN" sz="1600" dirty="0" err="1"/>
              <a:t>langs</a:t>
            </a:r>
            <a:endParaRPr lang="en-US" altLang="zh-CN" sz="1600" dirty="0"/>
          </a:p>
          <a:p>
            <a:pPr marL="457200" lvl="1" indent="0">
              <a:buNone/>
            </a:pPr>
            <a:endParaRPr lang="en-US" altLang="zh-CN" sz="1600" dirty="0"/>
          </a:p>
          <a:p>
            <a:pPr lvl="1"/>
            <a:endParaRPr lang="en-US" altLang="zh-CN" sz="1600" dirty="0"/>
          </a:p>
          <a:p>
            <a:pPr lvl="1"/>
            <a:r>
              <a:rPr lang="mr-IN" altLang="zh-CN" sz="1600" dirty="0"/>
              <a:t>……</a:t>
            </a:r>
            <a:endParaRPr lang="en-US" altLang="zh-CN" sz="1600" dirty="0"/>
          </a:p>
          <a:p>
            <a:pPr lvl="1"/>
            <a:endParaRPr lang="en-US" altLang="zh-CN" sz="1600" dirty="0"/>
          </a:p>
        </p:txBody>
      </p:sp>
      <p:pic>
        <p:nvPicPr>
          <p:cNvPr id="5" name="图片 4"/>
          <p:cNvPicPr>
            <a:picLocks noChangeAspect="1"/>
          </p:cNvPicPr>
          <p:nvPr/>
        </p:nvPicPr>
        <p:blipFill>
          <a:blip r:embed="rId2"/>
          <a:stretch>
            <a:fillRect/>
          </a:stretch>
        </p:blipFill>
        <p:spPr>
          <a:xfrm>
            <a:off x="3445669" y="2979794"/>
            <a:ext cx="1193238" cy="1193238"/>
          </a:xfrm>
          <a:prstGeom prst="rect">
            <a:avLst/>
          </a:prstGeom>
        </p:spPr>
      </p:pic>
      <p:pic>
        <p:nvPicPr>
          <p:cNvPr id="6" name="图片 5"/>
          <p:cNvPicPr>
            <a:picLocks noChangeAspect="1"/>
          </p:cNvPicPr>
          <p:nvPr/>
        </p:nvPicPr>
        <p:blipFill>
          <a:blip r:embed="rId3"/>
          <a:stretch>
            <a:fillRect/>
          </a:stretch>
        </p:blipFill>
        <p:spPr>
          <a:xfrm>
            <a:off x="1639229" y="2977375"/>
            <a:ext cx="1195657" cy="1195657"/>
          </a:xfrm>
          <a:prstGeom prst="rect">
            <a:avLst/>
          </a:prstGeom>
        </p:spPr>
      </p:pic>
    </p:spTree>
    <p:extLst>
      <p:ext uri="{BB962C8B-B14F-4D97-AF65-F5344CB8AC3E}">
        <p14:creationId xmlns:p14="http://schemas.microsoft.com/office/powerpoint/2010/main" val="28296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fr-FR" dirty="0"/>
              <a:t>使用</a:t>
            </a:r>
            <a:r>
              <a:rPr lang="fr-FR" altLang="zh-CN" dirty="0" err="1"/>
              <a:t>Emscripten</a:t>
            </a:r>
            <a:r>
              <a:rPr lang="zh-CN" altLang="fr-FR" dirty="0"/>
              <a:t>构建</a:t>
            </a:r>
            <a:r>
              <a:rPr lang="fr-FR" altLang="zh-CN" dirty="0" err="1"/>
              <a:t>WebAssembly</a:t>
            </a:r>
            <a:r>
              <a:rPr lang="zh-CN" altLang="fr-FR" dirty="0"/>
              <a:t>项目</a:t>
            </a:r>
            <a:endParaRPr lang="zh-CN" altLang="en-US" dirty="0"/>
          </a:p>
        </p:txBody>
      </p:sp>
      <p:sp>
        <p:nvSpPr>
          <p:cNvPr id="3" name="内容占位符 2"/>
          <p:cNvSpPr>
            <a:spLocks noGrp="1"/>
          </p:cNvSpPr>
          <p:nvPr>
            <p:ph idx="1"/>
          </p:nvPr>
        </p:nvSpPr>
        <p:spPr/>
        <p:txBody>
          <a:bodyPr/>
          <a:lstStyle/>
          <a:p>
            <a:endParaRPr kumimoji="1" lang="en-US" altLang="zh-CN" dirty="0"/>
          </a:p>
        </p:txBody>
      </p:sp>
      <p:pic>
        <p:nvPicPr>
          <p:cNvPr id="6" name="图片 5"/>
          <p:cNvPicPr>
            <a:picLocks noChangeAspect="1"/>
          </p:cNvPicPr>
          <p:nvPr/>
        </p:nvPicPr>
        <p:blipFill>
          <a:blip r:embed="rId3"/>
          <a:stretch>
            <a:fillRect/>
          </a:stretch>
        </p:blipFill>
        <p:spPr>
          <a:xfrm>
            <a:off x="4667250" y="2427013"/>
            <a:ext cx="2857500" cy="2857500"/>
          </a:xfrm>
          <a:prstGeom prst="rect">
            <a:avLst/>
          </a:prstGeom>
        </p:spPr>
      </p:pic>
    </p:spTree>
    <p:extLst>
      <p:ext uri="{BB962C8B-B14F-4D97-AF65-F5344CB8AC3E}">
        <p14:creationId xmlns:p14="http://schemas.microsoft.com/office/powerpoint/2010/main" val="351301418"/>
      </p:ext>
    </p:extLst>
  </p:cSld>
  <p:clrMapOvr>
    <a:masterClrMapping/>
  </p:clrMapOvr>
</p:sld>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TC 模板_2020" id="{0FBED88F-E6DA-9946-A92D-801B790D3D69}" vid="{C4624A6A-CCD4-A849-BD08-0B42B969B33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MTC 模板_2020</Template>
  <TotalTime>5591</TotalTime>
  <Words>1583</Words>
  <Application>Microsoft Macintosh PowerPoint</Application>
  <PresentationFormat>宽屏</PresentationFormat>
  <Paragraphs>535</Paragraphs>
  <Slides>55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等线</vt:lpstr>
      <vt:lpstr>等线 Light</vt:lpstr>
      <vt:lpstr>微软雅黑</vt:lpstr>
      <vt:lpstr>Hiragino Sans GB W3</vt:lpstr>
      <vt:lpstr>Source Han Sans CN Bold Bold</vt:lpstr>
      <vt:lpstr>Source Han Sans CN Regular</vt:lpstr>
      <vt:lpstr>Abadi</vt:lpstr>
      <vt:lpstr>Arial</vt:lpstr>
      <vt:lpstr>Office 主题​​</vt:lpstr>
      <vt:lpstr>WebAssembly 在投稿侧的应用</vt:lpstr>
      <vt:lpstr>WebAssembly是什么？</vt:lpstr>
      <vt:lpstr>WebAssembly的使用场景</vt:lpstr>
      <vt:lpstr>WebAssembly的使用场景</vt:lpstr>
      <vt:lpstr>WebAssembly的兼容性</vt:lpstr>
      <vt:lpstr>如何生成wasm文件</vt:lpstr>
      <vt:lpstr>如何生成wasm文件</vt:lpstr>
      <vt:lpstr>如何生成wasm文件</vt:lpstr>
      <vt:lpstr>使用Emscripten构建WebAssembly项目</vt:lpstr>
      <vt:lpstr>使用Emscripten构建WebAssembly项目</vt:lpstr>
      <vt:lpstr>使用Emscripten构建WebAssembly项目</vt:lpstr>
      <vt:lpstr>使用Emscripten构建WebAssembly项目</vt:lpstr>
      <vt:lpstr>使用Emscripten构建WebAssembly项目</vt:lpstr>
      <vt:lpstr>使用Emscripten构建WebAssembly项目</vt:lpstr>
      <vt:lpstr>WebAssembly在创作中心投稿侧的应用</vt:lpstr>
      <vt:lpstr>WebAssembly在创作中心投稿侧的应用</vt:lpstr>
      <vt:lpstr>WebAssembly在创作中心投稿侧的应用</vt:lpstr>
      <vt:lpstr>WebAssembly在创作中心投稿侧的应用</vt:lpstr>
      <vt:lpstr>将FFMpeg编译成WebAssembly</vt:lpstr>
      <vt:lpstr>将FFMpeg编译成WebAssembly</vt:lpstr>
      <vt:lpstr>将FFMpeg编译成WebAssembly</vt:lpstr>
      <vt:lpstr>将FFMpeg编译成WebAssembly</vt:lpstr>
      <vt:lpstr>将FFMpeg编译成WebAssembly</vt:lpstr>
      <vt:lpstr>将FFMpeg编译成WebAssembly</vt:lpstr>
      <vt:lpstr>将FFMpeg编译成WebAssembly</vt:lpstr>
      <vt:lpstr>将FFMpeg编译成WebAssembly</vt:lpstr>
      <vt:lpstr>将FFMpeg编译成WebAssembly</vt:lpstr>
      <vt:lpstr>浏览器端视频封面推荐方案</vt:lpstr>
      <vt:lpstr>PowerPoint 演示文稿</vt:lpstr>
      <vt:lpstr>PowerPoint 演示文稿</vt:lpstr>
      <vt:lpstr>web投稿主流程</vt:lpstr>
      <vt:lpstr>流程中的问题点</vt:lpstr>
      <vt:lpstr>服务端AI推荐封面</vt:lpstr>
      <vt:lpstr>改善体验的机会</vt:lpstr>
      <vt:lpstr>PowerPoint 演示文稿</vt:lpstr>
      <vt:lpstr>双轨调研</vt:lpstr>
      <vt:lpstr>帧截取逻辑调研</vt:lpstr>
      <vt:lpstr>帧截取逻辑调研</vt:lpstr>
      <vt:lpstr>C处理逻辑调研</vt:lpstr>
      <vt:lpstr>汇总AI提供的Demo</vt:lpstr>
      <vt:lpstr>主流程的确定</vt:lpstr>
      <vt:lpstr>上线前的抉择</vt:lpstr>
      <vt:lpstr>上线的效果</vt:lpstr>
      <vt:lpstr>上线伊始的异常</vt:lpstr>
      <vt:lpstr>疑难杂症</vt:lpstr>
      <vt:lpstr>PowerPoint 演示文稿</vt:lpstr>
      <vt:lpstr>核心指标</vt:lpstr>
      <vt:lpstr>核心指标</vt:lpstr>
      <vt:lpstr>实验与结论</vt:lpstr>
      <vt:lpstr>实验与结论</vt:lpstr>
      <vt:lpstr>实验与结论</vt:lpstr>
      <vt:lpstr>实验与结论</vt:lpstr>
      <vt:lpstr>PowerPoint 演示文稿</vt:lpstr>
      <vt:lpstr>更多的尝试</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WebAssembly 在投稿侧的应用</dc:title>
  <dc:creator>Yuxuan Gao</dc:creator>
  <cp:lastModifiedBy>清古</cp:lastModifiedBy>
  <cp:revision>49</cp:revision>
  <dcterms:created xsi:type="dcterms:W3CDTF">2020-04-19T11:31:03Z</dcterms:created>
  <dcterms:modified xsi:type="dcterms:W3CDTF">2020-04-23T09:44:09Z</dcterms:modified>
</cp:coreProperties>
</file>